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xml" ContentType="application/vnd.openxmlformats-officedocument.presentationml.notesSlide+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ppt/charts/chart6.xml" ContentType="application/vnd.openxmlformats-officedocument.drawingml.chart+xml"/>
  <Override PartName="/ppt/drawings/drawing2.xml" ContentType="application/vnd.openxmlformats-officedocument.drawingml.chartshap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0" r:id="rId5"/>
    <p:sldId id="259" r:id="rId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55" autoAdjust="0"/>
    <p:restoredTop sz="94660"/>
  </p:normalViewPr>
  <p:slideViewPr>
    <p:cSldViewPr>
      <p:cViewPr varScale="1">
        <p:scale>
          <a:sx n="97" d="100"/>
          <a:sy n="97" d="100"/>
        </p:scale>
        <p:origin x="39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Perregaux" userId="29a6f28f-c7fd-47e2-ba5e-0391ca17155e" providerId="ADAL" clId="{7852A095-CBC1-4435-90A0-06C91C7177B6}"/>
    <pc:docChg chg="modSld">
      <pc:chgData name="Jon Perregaux" userId="29a6f28f-c7fd-47e2-ba5e-0391ca17155e" providerId="ADAL" clId="{7852A095-CBC1-4435-90A0-06C91C7177B6}" dt="2026-06-04T18:42:05.935" v="30" actId="27918"/>
      <pc:docMkLst>
        <pc:docMk/>
      </pc:docMkLst>
      <pc:sldChg chg="mod">
        <pc:chgData name="Jon Perregaux" userId="29a6f28f-c7fd-47e2-ba5e-0391ca17155e" providerId="ADAL" clId="{7852A095-CBC1-4435-90A0-06C91C7177B6}" dt="2026-06-04T18:42:05.935" v="30" actId="27918"/>
        <pc:sldMkLst>
          <pc:docMk/>
          <pc:sldMk cId="104165197" sldId="259"/>
        </pc:sldMkLst>
      </pc:sldChg>
      <pc:sldChg chg="mod">
        <pc:chgData name="Jon Perregaux" userId="29a6f28f-c7fd-47e2-ba5e-0391ca17155e" providerId="ADAL" clId="{7852A095-CBC1-4435-90A0-06C91C7177B6}" dt="2026-06-04T17:48:49.909" v="22" actId="27918"/>
        <pc:sldMkLst>
          <pc:docMk/>
          <pc:sldMk cId="517771553" sldId="260"/>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20"/>
      <c:rotY val="0"/>
      <c:rAngAx val="0"/>
      <c:perspective val="0"/>
    </c:view3D>
    <c:floor>
      <c:thickness val="0"/>
    </c:floor>
    <c:sideWall>
      <c:thickness val="0"/>
    </c:sideWall>
    <c:backWall>
      <c:thickness val="0"/>
    </c:backWall>
    <c:plotArea>
      <c:layout>
        <c:manualLayout>
          <c:layoutTarget val="inner"/>
          <c:xMode val="edge"/>
          <c:yMode val="edge"/>
          <c:x val="0.10630297997322294"/>
          <c:y val="0.1162257755664039"/>
          <c:w val="0.80848073627365447"/>
          <c:h val="0.80399119746507297"/>
        </c:manualLayout>
      </c:layout>
      <c:pie3DChart>
        <c:varyColors val="1"/>
        <c:ser>
          <c:idx val="0"/>
          <c:order val="0"/>
          <c:dPt>
            <c:idx val="0"/>
            <c:bubble3D val="0"/>
            <c:extLst>
              <c:ext xmlns:c16="http://schemas.microsoft.com/office/drawing/2014/chart" uri="{C3380CC4-5D6E-409C-BE32-E72D297353CC}">
                <c16:uniqueId val="{00000001-0004-4513-B75C-23638E0314C8}"/>
              </c:ext>
            </c:extLst>
          </c:dPt>
          <c:dPt>
            <c:idx val="1"/>
            <c:bubble3D val="0"/>
            <c:extLst>
              <c:ext xmlns:c16="http://schemas.microsoft.com/office/drawing/2014/chart" uri="{C3380CC4-5D6E-409C-BE32-E72D297353CC}">
                <c16:uniqueId val="{00000003-0004-4513-B75C-23638E0314C8}"/>
              </c:ext>
            </c:extLst>
          </c:dPt>
          <c:dPt>
            <c:idx val="2"/>
            <c:bubble3D val="0"/>
            <c:extLst>
              <c:ext xmlns:c16="http://schemas.microsoft.com/office/drawing/2014/chart" uri="{C3380CC4-5D6E-409C-BE32-E72D297353CC}">
                <c16:uniqueId val="{00000005-0004-4513-B75C-23638E0314C8}"/>
              </c:ext>
            </c:extLst>
          </c:dPt>
          <c:dPt>
            <c:idx val="3"/>
            <c:bubble3D val="0"/>
            <c:extLst>
              <c:ext xmlns:c16="http://schemas.microsoft.com/office/drawing/2014/chart" uri="{C3380CC4-5D6E-409C-BE32-E72D297353CC}">
                <c16:uniqueId val="{00000007-0004-4513-B75C-23638E0314C8}"/>
              </c:ext>
            </c:extLst>
          </c:dPt>
          <c:dPt>
            <c:idx val="4"/>
            <c:bubble3D val="0"/>
            <c:extLst>
              <c:ext xmlns:c16="http://schemas.microsoft.com/office/drawing/2014/chart" uri="{C3380CC4-5D6E-409C-BE32-E72D297353CC}">
                <c16:uniqueId val="{00000009-0004-4513-B75C-23638E0314C8}"/>
              </c:ext>
            </c:extLst>
          </c:dPt>
          <c:dPt>
            <c:idx val="5"/>
            <c:bubble3D val="0"/>
            <c:extLst>
              <c:ext xmlns:c16="http://schemas.microsoft.com/office/drawing/2014/chart" uri="{C3380CC4-5D6E-409C-BE32-E72D297353CC}">
                <c16:uniqueId val="{0000000B-0004-4513-B75C-23638E0314C8}"/>
              </c:ext>
            </c:extLst>
          </c:dPt>
          <c:dPt>
            <c:idx val="6"/>
            <c:bubble3D val="0"/>
            <c:extLst>
              <c:ext xmlns:c16="http://schemas.microsoft.com/office/drawing/2014/chart" uri="{C3380CC4-5D6E-409C-BE32-E72D297353CC}">
                <c16:uniqueId val="{0000000D-0004-4513-B75C-23638E0314C8}"/>
              </c:ext>
            </c:extLst>
          </c:dPt>
          <c:dLbls>
            <c:dLbl>
              <c:idx val="0"/>
              <c:layout>
                <c:manualLayout>
                  <c:x val="2.9987337109177035E-2"/>
                  <c:y val="-2.8889253426655003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0004-4513-B75C-23638E0314C8}"/>
                </c:ext>
              </c:extLst>
            </c:dLbl>
            <c:dLbl>
              <c:idx val="1"/>
              <c:layout>
                <c:manualLayout>
                  <c:x val="-1.2536492149007797E-2"/>
                  <c:y val="-0.17096420239136775"/>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0004-4513-B75C-23638E0314C8}"/>
                </c:ext>
              </c:extLst>
            </c:dLbl>
            <c:dLbl>
              <c:idx val="2"/>
              <c:layout>
                <c:manualLayout>
                  <c:x val="0.10686374729474606"/>
                  <c:y val="4.1921114027413241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0004-4513-B75C-23638E0314C8}"/>
                </c:ext>
              </c:extLst>
            </c:dLbl>
            <c:dLbl>
              <c:idx val="3"/>
              <c:layout>
                <c:manualLayout>
                  <c:x val="5.5672744854261637E-2"/>
                  <c:y val="0.12169801691455234"/>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0004-4513-B75C-23638E0314C8}"/>
                </c:ext>
              </c:extLst>
            </c:dLbl>
            <c:dLbl>
              <c:idx val="4"/>
              <c:layout>
                <c:manualLayout>
                  <c:x val="-1.2219114058111158E-2"/>
                  <c:y val="-4.3086905803441239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0004-4513-B75C-23638E0314C8}"/>
                </c:ext>
              </c:extLst>
            </c:dLbl>
            <c:dLbl>
              <c:idx val="5"/>
              <c:layout>
                <c:manualLayout>
                  <c:x val="-5.1908642998572549E-2"/>
                  <c:y val="-1.2859069699620881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0004-4513-B75C-23638E0314C8}"/>
                </c:ext>
              </c:extLst>
            </c:dLbl>
            <c:dLbl>
              <c:idx val="6"/>
              <c:layout>
                <c:manualLayout>
                  <c:x val="0.10440023944375375"/>
                  <c:y val="-6.3054826480023335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0004-4513-B75C-23638E0314C8}"/>
                </c:ext>
              </c:extLst>
            </c:dLbl>
            <c:spPr>
              <a:noFill/>
              <a:ln>
                <a:noFill/>
              </a:ln>
              <a:effectLst/>
            </c:spPr>
            <c:txPr>
              <a:bodyPr wrap="square" lIns="38100" tIns="19050" rIns="38100" bIns="19050" anchor="ctr">
                <a:spAutoFit/>
              </a:bodyPr>
              <a:lstStyle/>
              <a:p>
                <a:pPr>
                  <a:defRPr sz="800" b="1">
                    <a:latin typeface="Cambria" panose="02040503050406030204" pitchFamily="18" charset="0"/>
                    <a:ea typeface="Cambria" panose="02040503050406030204" pitchFamily="18"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DATA!$A$14:$A$20</c:f>
              <c:strCache>
                <c:ptCount val="7"/>
                <c:pt idx="0">
                  <c:v>State General Funds</c:v>
                </c:pt>
                <c:pt idx="1">
                  <c:v>State Agency Funds</c:v>
                </c:pt>
                <c:pt idx="2">
                  <c:v>Boards of Ed.</c:v>
                </c:pt>
                <c:pt idx="3">
                  <c:v>Cities </c:v>
                </c:pt>
                <c:pt idx="4">
                  <c:v>Counties</c:v>
                </c:pt>
                <c:pt idx="5">
                  <c:v>College &amp; Univ.</c:v>
                </c:pt>
                <c:pt idx="6">
                  <c:v>Special Dist.</c:v>
                </c:pt>
              </c:strCache>
            </c:strRef>
          </c:cat>
          <c:val>
            <c:numRef>
              <c:f>DATA!$B$14:$B$20</c:f>
              <c:numCache>
                <c:formatCode>0.00%</c:formatCode>
                <c:ptCount val="7"/>
                <c:pt idx="0">
                  <c:v>4.6800000000000001E-2</c:v>
                </c:pt>
                <c:pt idx="1">
                  <c:v>0.29360000000000003</c:v>
                </c:pt>
                <c:pt idx="2">
                  <c:v>0.28589999999999999</c:v>
                </c:pt>
                <c:pt idx="3">
                  <c:v>0.1087</c:v>
                </c:pt>
                <c:pt idx="4">
                  <c:v>0.20960000000000001</c:v>
                </c:pt>
                <c:pt idx="5">
                  <c:v>1.5100000000000001E-2</c:v>
                </c:pt>
                <c:pt idx="6">
                  <c:v>4.0300000000000002E-2</c:v>
                </c:pt>
              </c:numCache>
            </c:numRef>
          </c:val>
          <c:extLst>
            <c:ext xmlns:c16="http://schemas.microsoft.com/office/drawing/2014/chart" uri="{C3380CC4-5D6E-409C-BE32-E72D297353CC}">
              <c16:uniqueId val="{0000000E-0004-4513-B75C-23638E0314C8}"/>
            </c:ext>
          </c:extLst>
        </c:ser>
        <c:dLbls>
          <c:showLegendKey val="0"/>
          <c:showVal val="0"/>
          <c:showCatName val="0"/>
          <c:showSerName val="0"/>
          <c:showPercent val="0"/>
          <c:showBubbleSize val="0"/>
          <c:showLeaderLines val="1"/>
        </c:dLbls>
      </c:pie3DChart>
      <c:spPr>
        <a:noFill/>
        <a:ln w="25400">
          <a:noFill/>
        </a:ln>
      </c:spPr>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20"/>
      <c:rotY val="40"/>
      <c:rAngAx val="0"/>
      <c:perspective val="0"/>
    </c:view3D>
    <c:floor>
      <c:thickness val="0"/>
    </c:floor>
    <c:sideWall>
      <c:thickness val="0"/>
    </c:sideWall>
    <c:backWall>
      <c:thickness val="0"/>
    </c:backWall>
    <c:plotArea>
      <c:layout>
        <c:manualLayout>
          <c:layoutTarget val="inner"/>
          <c:xMode val="edge"/>
          <c:yMode val="edge"/>
          <c:x val="0.1198442333927307"/>
          <c:y val="0.15490755612972235"/>
          <c:w val="0.75496641447044066"/>
          <c:h val="0.69902375575866993"/>
        </c:manualLayout>
      </c:layout>
      <c:pie3DChart>
        <c:varyColors val="1"/>
        <c:dLbls>
          <c:showLegendKey val="0"/>
          <c:showVal val="0"/>
          <c:showCatName val="1"/>
          <c:showSerName val="0"/>
          <c:showPercent val="1"/>
          <c:showBubbleSize val="0"/>
          <c:showLeaderLines val="0"/>
        </c:dLbls>
      </c:pie3DChart>
      <c:spPr>
        <a:noFill/>
        <a:ln w="25400">
          <a:no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20"/>
      <c:rotY val="179"/>
      <c:rAngAx val="0"/>
      <c:perspective val="10"/>
    </c:view3D>
    <c:floor>
      <c:thickness val="0"/>
    </c:floor>
    <c:sideWall>
      <c:thickness val="0"/>
      <c:spPr>
        <a:noFill/>
        <a:ln w="25400">
          <a:noFill/>
        </a:ln>
      </c:spPr>
    </c:sideWall>
    <c:backWall>
      <c:thickness val="0"/>
      <c:spPr>
        <a:noFill/>
        <a:ln w="25400">
          <a:noFill/>
        </a:ln>
      </c:spPr>
    </c:backWall>
    <c:plotArea>
      <c:layout>
        <c:manualLayout>
          <c:layoutTarget val="inner"/>
          <c:xMode val="edge"/>
          <c:yMode val="edge"/>
          <c:x val="7.9057381780636621E-2"/>
          <c:y val="0.19359565060152767"/>
          <c:w val="0.79929402744166089"/>
          <c:h val="0.78755455231140092"/>
        </c:manualLayout>
      </c:layout>
      <c:pie3DChart>
        <c:varyColors val="1"/>
        <c:ser>
          <c:idx val="0"/>
          <c:order val="0"/>
          <c:dLbls>
            <c:dLbl>
              <c:idx val="0"/>
              <c:layout>
                <c:manualLayout>
                  <c:x val="1.3377319569663874E-2"/>
                  <c:y val="7.402980378103103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F-B533-4BCD-944D-9E44374EF10A}"/>
                </c:ext>
              </c:extLst>
            </c:dLbl>
            <c:dLbl>
              <c:idx val="1"/>
              <c:layout>
                <c:manualLayout>
                  <c:x val="-5.5532171031722377E-4"/>
                  <c:y val="-9.2515310586176722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A-B533-4BCD-944D-9E44374EF10A}"/>
                </c:ext>
              </c:extLst>
            </c:dLbl>
            <c:dLbl>
              <c:idx val="2"/>
              <c:layout>
                <c:manualLayout>
                  <c:x val="-6.7443359915309531E-2"/>
                  <c:y val="-2.778539558642983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B533-4BCD-944D-9E44374EF10A}"/>
                </c:ext>
              </c:extLst>
            </c:dLbl>
            <c:dLbl>
              <c:idx val="3"/>
              <c:delete val="1"/>
              <c:extLst>
                <c:ext xmlns:c15="http://schemas.microsoft.com/office/drawing/2012/chart" uri="{CE6537A1-D6FC-4f65-9D91-7224C49458BB}"/>
                <c:ext xmlns:c16="http://schemas.microsoft.com/office/drawing/2014/chart" uri="{C3380CC4-5D6E-409C-BE32-E72D297353CC}">
                  <c16:uniqueId val="{0000000E-B533-4BCD-944D-9E44374EF10A}"/>
                </c:ext>
              </c:extLst>
            </c:dLbl>
            <c:dLbl>
              <c:idx val="4"/>
              <c:layout>
                <c:manualLayout>
                  <c:x val="-8.0495465961492804E-2"/>
                  <c:y val="-7.184206625563280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1-B533-4BCD-944D-9E44374EF10A}"/>
                </c:ext>
              </c:extLst>
            </c:dLbl>
            <c:dLbl>
              <c:idx val="5"/>
              <c:layout>
                <c:manualLayout>
                  <c:x val="-1.1250906698788673E-2"/>
                  <c:y val="-0.1632590478625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2-B533-4BCD-944D-9E44374EF10A}"/>
                </c:ext>
              </c:extLst>
            </c:dLbl>
            <c:dLbl>
              <c:idx val="6"/>
              <c:layout>
                <c:manualLayout>
                  <c:x val="7.4598710908483946E-3"/>
                  <c:y val="-6.6754948267491787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3-B533-4BCD-944D-9E44374EF10A}"/>
                </c:ext>
              </c:extLst>
            </c:dLbl>
            <c:dLbl>
              <c:idx val="8"/>
              <c:layout>
                <c:manualLayout>
                  <c:x val="0"/>
                  <c:y val="-6.322222744239389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0-B533-4BCD-944D-9E44374EF10A}"/>
                </c:ext>
              </c:extLst>
            </c:dLbl>
            <c:dLbl>
              <c:idx val="9"/>
              <c:layout>
                <c:manualLayout>
                  <c:x val="8.8304075733581844E-2"/>
                  <c:y val="-2.017329270340186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B533-4BCD-944D-9E44374EF10A}"/>
                </c:ext>
              </c:extLst>
            </c:dLbl>
            <c:dLbl>
              <c:idx val="10"/>
              <c:layout>
                <c:manualLayout>
                  <c:x val="0.13966428728574135"/>
                  <c:y val="0"/>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C-B533-4BCD-944D-9E44374EF10A}"/>
                </c:ext>
              </c:extLst>
            </c:dLbl>
            <c:numFmt formatCode="0.00%" sourceLinked="0"/>
            <c:spPr>
              <a:noFill/>
              <a:ln>
                <a:noFill/>
              </a:ln>
              <a:effectLst/>
            </c:spPr>
            <c:txPr>
              <a:bodyPr wrap="square" lIns="38100" tIns="19050" rIns="38100" bIns="19050" anchor="ctr">
                <a:spAutoFit/>
              </a:bodyPr>
              <a:lstStyle/>
              <a:p>
                <a:pPr>
                  <a:defRPr sz="800" b="1">
                    <a:latin typeface="Cambria" panose="02040503050406030204" pitchFamily="18" charset="0"/>
                    <a:ea typeface="Cambria" panose="02040503050406030204" pitchFamily="18" charset="0"/>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Sheet1!$B$2:$B$13</c:f>
              <c:strCache>
                <c:ptCount val="11"/>
                <c:pt idx="0">
                  <c:v>Repos ≤ 7 Days</c:v>
                </c:pt>
                <c:pt idx="1">
                  <c:v>Repos &gt; 7 Days</c:v>
                </c:pt>
                <c:pt idx="2">
                  <c:v>Bank Demand Deposits</c:v>
                </c:pt>
                <c:pt idx="3">
                  <c:v>Commercial Paper</c:v>
                </c:pt>
                <c:pt idx="4">
                  <c:v>Supranational</c:v>
                </c:pt>
                <c:pt idx="5">
                  <c:v>U.S. Treasuries</c:v>
                </c:pt>
                <c:pt idx="6">
                  <c:v>U.S. Treasury Floaters</c:v>
                </c:pt>
                <c:pt idx="7">
                  <c:v>Municipal Notes</c:v>
                </c:pt>
                <c:pt idx="8">
                  <c:v>Agency Notes</c:v>
                </c:pt>
                <c:pt idx="9">
                  <c:v>Agency Floaters</c:v>
                </c:pt>
                <c:pt idx="10">
                  <c:v>Money Market Funds</c:v>
                </c:pt>
              </c:strCache>
            </c:strRef>
          </c:cat>
          <c:val>
            <c:numRef>
              <c:f>Sheet1!$C$2:$C$13</c:f>
              <c:numCache>
                <c:formatCode>0.00%</c:formatCode>
                <c:ptCount val="11"/>
                <c:pt idx="0">
                  <c:v>0.28050000000000003</c:v>
                </c:pt>
                <c:pt idx="1">
                  <c:v>0.1497</c:v>
                </c:pt>
                <c:pt idx="2">
                  <c:v>0.1221</c:v>
                </c:pt>
                <c:pt idx="4">
                  <c:v>2.6100000000000002E-2</c:v>
                </c:pt>
                <c:pt idx="5">
                  <c:v>6.88E-2</c:v>
                </c:pt>
                <c:pt idx="6">
                  <c:v>4.1000000000000003E-3</c:v>
                </c:pt>
                <c:pt idx="8">
                  <c:v>0.17810000000000001</c:v>
                </c:pt>
                <c:pt idx="9">
                  <c:v>0.16039999999999999</c:v>
                </c:pt>
                <c:pt idx="10">
                  <c:v>1.0200000000000001E-2</c:v>
                </c:pt>
              </c:numCache>
            </c:numRef>
          </c:val>
          <c:extLst>
            <c:ext xmlns:c16="http://schemas.microsoft.com/office/drawing/2014/chart" uri="{C3380CC4-5D6E-409C-BE32-E72D297353CC}">
              <c16:uniqueId val="{00000008-B533-4BCD-944D-9E44374EF10A}"/>
            </c:ext>
          </c:extLst>
        </c:ser>
        <c:dLbls>
          <c:showLegendKey val="0"/>
          <c:showVal val="0"/>
          <c:showCatName val="0"/>
          <c:showSerName val="0"/>
          <c:showPercent val="0"/>
          <c:showBubbleSize val="0"/>
          <c:showLeaderLines val="1"/>
        </c:dLbls>
      </c:pie3DChart>
      <c:spPr>
        <a:noFill/>
        <a:ln w="25400">
          <a:noFill/>
        </a:ln>
      </c:spPr>
    </c:plotArea>
    <c:plotVisOnly val="1"/>
    <c:dispBlanksAs val="gap"/>
    <c:showDLblsOverMax val="0"/>
  </c:chart>
  <c:spPr>
    <a:effectLst>
      <a:softEdge rad="0"/>
    </a:effectLst>
    <a:scene3d>
      <a:camera prst="orthographicFront"/>
      <a:lightRig rig="threePt" dir="t"/>
    </a:scene3d>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spPr>
        <a:noFill/>
        <a:ln w="25400">
          <a:noFill/>
        </a:ln>
      </c:spPr>
    </c:plotArea>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20"/>
      <c:rotY val="230"/>
      <c:rAngAx val="0"/>
      <c:perspective val="0"/>
    </c:view3D>
    <c:floor>
      <c:thickness val="0"/>
    </c:floor>
    <c:sideWall>
      <c:thickness val="0"/>
      <c:spPr>
        <a:noFill/>
        <a:ln w="25400">
          <a:noFill/>
        </a:ln>
      </c:spPr>
    </c:sideWall>
    <c:backWall>
      <c:thickness val="0"/>
      <c:spPr>
        <a:noFill/>
        <a:ln w="25400">
          <a:noFill/>
        </a:ln>
      </c:spPr>
    </c:backWall>
    <c:plotArea>
      <c:layout>
        <c:manualLayout>
          <c:layoutTarget val="inner"/>
          <c:xMode val="edge"/>
          <c:yMode val="edge"/>
          <c:x val="7.6724915964451815E-2"/>
          <c:y val="0.10536162146398367"/>
          <c:w val="0.85618685822166962"/>
          <c:h val="0.84801108194808983"/>
        </c:manualLayout>
      </c:layout>
      <c:pie3DChart>
        <c:varyColors val="1"/>
        <c:ser>
          <c:idx val="1"/>
          <c:order val="0"/>
          <c:tx>
            <c:strRef>
              <c:f>Sheet1!$C$1</c:f>
              <c:strCache>
                <c:ptCount val="1"/>
                <c:pt idx="0">
                  <c:v>Maturity Distribution</c:v>
                </c:pt>
              </c:strCache>
            </c:strRef>
          </c:tx>
          <c:dPt>
            <c:idx val="0"/>
            <c:bubble3D val="0"/>
            <c:spPr>
              <a:scene3d>
                <a:camera prst="orthographicFront"/>
                <a:lightRig rig="threePt" dir="t"/>
              </a:scene3d>
              <a:sp3d>
                <a:bevelT w="0" h="0"/>
              </a:sp3d>
            </c:spPr>
            <c:extLst>
              <c:ext xmlns:c16="http://schemas.microsoft.com/office/drawing/2014/chart" uri="{C3380CC4-5D6E-409C-BE32-E72D297353CC}">
                <c16:uniqueId val="{00000001-44A7-4582-8C44-81DB56B67050}"/>
              </c:ext>
            </c:extLst>
          </c:dPt>
          <c:dLbls>
            <c:dLbl>
              <c:idx val="0"/>
              <c:layout>
                <c:manualLayout>
                  <c:x val="2.2635723166183164E-2"/>
                  <c:y val="-0.22551235783027121"/>
                </c:manualLayout>
              </c:layout>
              <c:tx>
                <c:rich>
                  <a:bodyPr wrap="square" lIns="38100" tIns="19050" rIns="38100" bIns="19050" anchor="ctr">
                    <a:noAutofit/>
                  </a:bodyPr>
                  <a:lstStyle/>
                  <a:p>
                    <a:pPr>
                      <a:defRPr/>
                    </a:pPr>
                    <a:fld id="{D1FFCF9B-F72E-4430-8AE7-EA952C8DD260}" type="CATEGORYNAME">
                      <a:rPr lang="en-US" sz="800" b="1">
                        <a:latin typeface="Georgia" panose="02040502050405020303" pitchFamily="18" charset="0"/>
                      </a:rPr>
                      <a:pPr>
                        <a:defRPr/>
                      </a:pPr>
                      <a:t>[CATEGORY NAME]</a:t>
                    </a:fld>
                    <a:r>
                      <a:rPr lang="en-US" sz="800" b="1" baseline="0" dirty="0">
                        <a:latin typeface="Georgia" panose="02040502050405020303" pitchFamily="18" charset="0"/>
                      </a:rPr>
                      <a:t>, </a:t>
                    </a:r>
                    <a:fld id="{C5EAC021-1C5B-4F24-AA1C-3D04712F150F}" type="VALUE">
                      <a:rPr lang="en-US" sz="800" b="1" baseline="0">
                        <a:latin typeface="Georgia" panose="02040502050405020303" pitchFamily="18" charset="0"/>
                      </a:rPr>
                      <a:pPr>
                        <a:defRPr/>
                      </a:pPr>
                      <a:t>[VALUE]</a:t>
                    </a:fld>
                    <a:endParaRPr lang="en-US" sz="800" b="1" baseline="0" dirty="0">
                      <a:latin typeface="Georgia" panose="02040502050405020303" pitchFamily="18" charset="0"/>
                    </a:endParaRPr>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0.1725287356321839"/>
                      <c:h val="0.12508601062108723"/>
                    </c:manualLayout>
                  </c15:layout>
                  <c15:dlblFieldTable/>
                  <c15:showDataLabelsRange val="0"/>
                </c:ext>
                <c:ext xmlns:c16="http://schemas.microsoft.com/office/drawing/2014/chart" uri="{C3380CC4-5D6E-409C-BE32-E72D297353CC}">
                  <c16:uniqueId val="{00000001-44A7-4582-8C44-81DB56B67050}"/>
                </c:ext>
              </c:extLst>
            </c:dLbl>
            <c:dLbl>
              <c:idx val="1"/>
              <c:layout>
                <c:manualLayout>
                  <c:x val="-0.1207027904406686"/>
                  <c:y val="-0.14199456838728491"/>
                </c:manualLayout>
              </c:layout>
              <c:tx>
                <c:rich>
                  <a:bodyPr wrap="square" lIns="38100" tIns="19050" rIns="38100" bIns="19050" anchor="ctr">
                    <a:noAutofit/>
                  </a:bodyPr>
                  <a:lstStyle/>
                  <a:p>
                    <a:pPr>
                      <a:defRPr/>
                    </a:pPr>
                    <a:fld id="{63E9D55E-A92E-4AB8-AB24-650EBEDFA477}" type="CATEGORYNAME">
                      <a:rPr lang="en-US" sz="800" b="1" i="0" baseline="0">
                        <a:latin typeface="Georgia" panose="02040502050405020303" pitchFamily="18" charset="0"/>
                      </a:rPr>
                      <a:pPr>
                        <a:defRPr/>
                      </a:pPr>
                      <a:t>[CATEGORY NAME]</a:t>
                    </a:fld>
                    <a:r>
                      <a:rPr lang="en-US" sz="800" b="1" i="0" baseline="0" dirty="0">
                        <a:latin typeface="Georgia" panose="02040502050405020303" pitchFamily="18" charset="0"/>
                      </a:rPr>
                      <a:t>,</a:t>
                    </a:r>
                  </a:p>
                  <a:p>
                    <a:pPr>
                      <a:defRPr/>
                    </a:pPr>
                    <a:r>
                      <a:rPr lang="en-US" sz="800" b="1" i="0" baseline="0" dirty="0">
                        <a:latin typeface="Georgia" panose="02040502050405020303" pitchFamily="18" charset="0"/>
                      </a:rPr>
                      <a:t> </a:t>
                    </a:r>
                    <a:fld id="{75365D05-B7E3-454F-9A20-2D5DBC8AB9C0}" type="VALUE">
                      <a:rPr lang="en-US" sz="800" b="1" i="0" baseline="0">
                        <a:latin typeface="Georgia" panose="02040502050405020303" pitchFamily="18" charset="0"/>
                      </a:rPr>
                      <a:pPr>
                        <a:defRPr/>
                      </a:pPr>
                      <a:t>[VALUE]</a:t>
                    </a:fld>
                    <a:endParaRPr lang="en-US" sz="800" b="1" i="0" baseline="0" dirty="0">
                      <a:latin typeface="Georgia" panose="02040502050405020303" pitchFamily="18" charset="0"/>
                    </a:endParaRPr>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0.14021563037378948"/>
                      <c:h val="0.10623640082285225"/>
                    </c:manualLayout>
                  </c15:layout>
                  <c15:dlblFieldTable/>
                  <c15:showDataLabelsRange val="0"/>
                </c:ext>
                <c:ext xmlns:c16="http://schemas.microsoft.com/office/drawing/2014/chart" uri="{C3380CC4-5D6E-409C-BE32-E72D297353CC}">
                  <c16:uniqueId val="{00000002-44A7-4582-8C44-81DB56B67050}"/>
                </c:ext>
              </c:extLst>
            </c:dLbl>
            <c:dLbl>
              <c:idx val="2"/>
              <c:layout>
                <c:manualLayout>
                  <c:x val="-7.5497076023391813E-2"/>
                  <c:y val="-0.1304656969962088"/>
                </c:manualLayout>
              </c:layout>
              <c:tx>
                <c:rich>
                  <a:bodyPr wrap="square" lIns="38100" tIns="19050" rIns="38100" bIns="19050" anchor="ctr">
                    <a:noAutofit/>
                  </a:bodyPr>
                  <a:lstStyle/>
                  <a:p>
                    <a:pPr>
                      <a:defRPr/>
                    </a:pPr>
                    <a:fld id="{F41884EB-3313-4E00-B637-A8E85FC3AAB0}" type="CATEGORYNAME">
                      <a:rPr lang="en-US" sz="800" b="1" i="0" baseline="0">
                        <a:latin typeface="Georgia" panose="02040502050405020303" pitchFamily="18" charset="0"/>
                      </a:rPr>
                      <a:pPr>
                        <a:defRPr/>
                      </a:pPr>
                      <a:t>[CATEGORY NAME]</a:t>
                    </a:fld>
                    <a:r>
                      <a:rPr lang="en-US" sz="800" b="1" i="0" baseline="0" dirty="0">
                        <a:latin typeface="Georgia" panose="02040502050405020303" pitchFamily="18" charset="0"/>
                      </a:rPr>
                      <a:t>, </a:t>
                    </a:r>
                    <a:fld id="{5B7989D7-1256-4F5F-8F09-8C5FBD4C221E}" type="VALUE">
                      <a:rPr lang="en-US" sz="800" b="1" i="0" baseline="0">
                        <a:latin typeface="Georgia" panose="02040502050405020303" pitchFamily="18" charset="0"/>
                      </a:rPr>
                      <a:pPr>
                        <a:defRPr/>
                      </a:pPr>
                      <a:t>[VALUE]</a:t>
                    </a:fld>
                    <a:endParaRPr lang="en-US" sz="800" b="1" i="0" baseline="0" dirty="0">
                      <a:latin typeface="Georgia" panose="02040502050405020303" pitchFamily="18" charset="0"/>
                    </a:endParaRPr>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0.19161141041580329"/>
                      <c:h val="9.8696412948381426E-2"/>
                    </c:manualLayout>
                  </c15:layout>
                  <c15:dlblFieldTable/>
                  <c15:showDataLabelsRange val="0"/>
                </c:ext>
                <c:ext xmlns:c16="http://schemas.microsoft.com/office/drawing/2014/chart" uri="{C3380CC4-5D6E-409C-BE32-E72D297353CC}">
                  <c16:uniqueId val="{00000003-44A7-4582-8C44-81DB56B67050}"/>
                </c:ext>
              </c:extLst>
            </c:dLbl>
            <c:dLbl>
              <c:idx val="3"/>
              <c:layout>
                <c:manualLayout>
                  <c:x val="-1.1494252873563324E-2"/>
                  <c:y val="-0.19467724867129538"/>
                </c:manualLayout>
              </c:layout>
              <c:tx>
                <c:rich>
                  <a:bodyPr/>
                  <a:lstStyle/>
                  <a:p>
                    <a:fld id="{948CD7FF-122B-4150-B32C-2311F17911CD}" type="CATEGORYNAME">
                      <a:rPr lang="en-US" sz="800" b="1">
                        <a:latin typeface="Georgia" panose="02040502050405020303" pitchFamily="18" charset="0"/>
                      </a:rPr>
                      <a:pPr/>
                      <a:t>[CATEGORY NAME]</a:t>
                    </a:fld>
                    <a:r>
                      <a:rPr lang="en-US" sz="800" b="1" baseline="0" dirty="0">
                        <a:latin typeface="Georgia" panose="02040502050405020303" pitchFamily="18" charset="0"/>
                      </a:rPr>
                      <a:t>, </a:t>
                    </a:r>
                    <a:fld id="{779DCE77-AF14-450D-B1FD-B5A5973AB6A0}" type="VALUE">
                      <a:rPr lang="en-US" sz="800" b="1" baseline="0">
                        <a:latin typeface="Georgia" panose="02040502050405020303" pitchFamily="18" charset="0"/>
                      </a:rPr>
                      <a:pPr/>
                      <a:t>[VALUE]</a:t>
                    </a:fld>
                    <a:endParaRPr lang="en-US" sz="800" b="1" baseline="0" dirty="0">
                      <a:latin typeface="Georgia" panose="02040502050405020303" pitchFamily="18" charset="0"/>
                    </a:endParaRP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44A7-4582-8C44-81DB56B67050}"/>
                </c:ext>
              </c:extLst>
            </c:dLbl>
            <c:dLbl>
              <c:idx val="4"/>
              <c:layout>
                <c:manualLayout>
                  <c:x val="-1.7026427731026917E-4"/>
                  <c:y val="0.16634814510180956"/>
                </c:manualLayout>
              </c:layout>
              <c:tx>
                <c:rich>
                  <a:bodyPr wrap="square" lIns="38100" tIns="19050" rIns="38100" bIns="19050" anchor="ctr">
                    <a:noAutofit/>
                  </a:bodyPr>
                  <a:lstStyle/>
                  <a:p>
                    <a:pPr>
                      <a:defRPr/>
                    </a:pPr>
                    <a:fld id="{D0CFA793-E902-41AB-A60B-CEF2EB6DF31D}" type="CATEGORYNAME">
                      <a:rPr lang="en-US" sz="800" b="1">
                        <a:latin typeface="Georgia" panose="02040502050405020303" pitchFamily="18" charset="0"/>
                      </a:rPr>
                      <a:pPr>
                        <a:defRPr/>
                      </a:pPr>
                      <a:t>[CATEGORY NAME]</a:t>
                    </a:fld>
                    <a:r>
                      <a:rPr lang="en-US" sz="800" b="1" baseline="0" dirty="0">
                        <a:latin typeface="Georgia" panose="02040502050405020303" pitchFamily="18" charset="0"/>
                      </a:rPr>
                      <a:t>, </a:t>
                    </a:r>
                    <a:fld id="{4264314B-F508-4506-BFD6-E84F34E057B9}" type="VALUE">
                      <a:rPr lang="en-US" sz="800" b="1" baseline="0">
                        <a:latin typeface="Georgia" panose="02040502050405020303" pitchFamily="18" charset="0"/>
                      </a:rPr>
                      <a:pPr>
                        <a:defRPr/>
                      </a:pPr>
                      <a:t>[VALUE]</a:t>
                    </a:fld>
                    <a:endParaRPr lang="en-US" sz="800" b="1" baseline="0" dirty="0">
                      <a:latin typeface="Georgia" panose="02040502050405020303" pitchFamily="18" charset="0"/>
                    </a:endParaRPr>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0.21329147434156931"/>
                      <c:h val="0.11020283367519897"/>
                    </c:manualLayout>
                  </c15:layout>
                  <c15:dlblFieldTable/>
                  <c15:showDataLabelsRange val="0"/>
                </c:ext>
                <c:ext xmlns:c16="http://schemas.microsoft.com/office/drawing/2014/chart" uri="{C3380CC4-5D6E-409C-BE32-E72D297353CC}">
                  <c16:uniqueId val="{00000005-44A7-4582-8C44-81DB56B67050}"/>
                </c:ext>
              </c:extLst>
            </c:dLbl>
            <c:dLbl>
              <c:idx val="5"/>
              <c:layout>
                <c:manualLayout>
                  <c:x val="-0.11781609195402304"/>
                  <c:y val="7.6444894269030977E-2"/>
                </c:manualLayout>
              </c:layout>
              <c:tx>
                <c:rich>
                  <a:bodyPr/>
                  <a:lstStyle/>
                  <a:p>
                    <a:fld id="{62C1F0E1-4351-46A8-9C07-01B72477E310}" type="CATEGORYNAME">
                      <a:rPr lang="en-US" sz="800" b="1">
                        <a:latin typeface="Georgia" panose="02040502050405020303" pitchFamily="18" charset="0"/>
                      </a:rPr>
                      <a:pPr/>
                      <a:t>[CATEGORY NAME]</a:t>
                    </a:fld>
                    <a:r>
                      <a:rPr lang="en-US" sz="800" b="1" baseline="0" dirty="0">
                        <a:latin typeface="Georgia" panose="02040502050405020303" pitchFamily="18" charset="0"/>
                      </a:rPr>
                      <a:t>, </a:t>
                    </a:r>
                    <a:fld id="{4656A5A3-346A-4410-8EAC-3DF427B93ED5}" type="VALUE">
                      <a:rPr lang="en-US" sz="800" b="1" baseline="0">
                        <a:latin typeface="Georgia" panose="02040502050405020303" pitchFamily="18" charset="0"/>
                      </a:rPr>
                      <a:pPr/>
                      <a:t>[VALUE]</a:t>
                    </a:fld>
                    <a:endParaRPr lang="en-US" sz="800" b="1" baseline="0" dirty="0">
                      <a:latin typeface="Georgia" panose="02040502050405020303" pitchFamily="18" charset="0"/>
                    </a:endParaRP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44A7-4582-8C44-81DB56B67050}"/>
                </c:ext>
              </c:extLst>
            </c:dLbl>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Sheet1!$A$2:$A$7</c:f>
              <c:strCache>
                <c:ptCount val="6"/>
                <c:pt idx="0">
                  <c:v>Overnight</c:v>
                </c:pt>
                <c:pt idx="1">
                  <c:v>2-7 days</c:v>
                </c:pt>
                <c:pt idx="2">
                  <c:v>8-30 days</c:v>
                </c:pt>
                <c:pt idx="3">
                  <c:v>31-90 days</c:v>
                </c:pt>
                <c:pt idx="4">
                  <c:v>91-180 days</c:v>
                </c:pt>
                <c:pt idx="5">
                  <c:v>181+ days</c:v>
                </c:pt>
              </c:strCache>
            </c:strRef>
          </c:cat>
          <c:val>
            <c:numRef>
              <c:f>Sheet1!$C$2:$C$7</c:f>
              <c:numCache>
                <c:formatCode>0.00%</c:formatCode>
                <c:ptCount val="6"/>
                <c:pt idx="0">
                  <c:v>0.3301</c:v>
                </c:pt>
                <c:pt idx="1">
                  <c:v>8.7900000000000006E-2</c:v>
                </c:pt>
                <c:pt idx="2">
                  <c:v>6.1800000000000001E-2</c:v>
                </c:pt>
                <c:pt idx="3">
                  <c:v>0.1449</c:v>
                </c:pt>
                <c:pt idx="4">
                  <c:v>0.1037</c:v>
                </c:pt>
                <c:pt idx="5">
                  <c:v>0.27160000000000001</c:v>
                </c:pt>
              </c:numCache>
            </c:numRef>
          </c:val>
          <c:extLst>
            <c:ext xmlns:c16="http://schemas.microsoft.com/office/drawing/2014/chart" uri="{C3380CC4-5D6E-409C-BE32-E72D297353CC}">
              <c16:uniqueId val="{00000007-44A7-4582-8C44-81DB56B67050}"/>
            </c:ext>
          </c:extLst>
        </c:ser>
        <c:dLbls>
          <c:showLegendKey val="0"/>
          <c:showVal val="0"/>
          <c:showCatName val="0"/>
          <c:showSerName val="0"/>
          <c:showPercent val="0"/>
          <c:showBubbleSize val="0"/>
          <c:showLeaderLines val="1"/>
        </c:dLbls>
      </c:pie3DChart>
      <c:spPr>
        <a:noFill/>
        <a:ln w="25400">
          <a:noFill/>
        </a:ln>
      </c:spPr>
    </c:plotArea>
    <c:plotVisOnly val="1"/>
    <c:dispBlanksAs val="gap"/>
    <c:showDLblsOverMax val="0"/>
  </c:chart>
  <c:spPr>
    <a:effectLst>
      <a:softEdge rad="0"/>
    </a:effectLst>
    <a:scene3d>
      <a:camera prst="orthographicFront"/>
      <a:lightRig rig="threePt" dir="t"/>
    </a:scene3d>
  </c:spPr>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latin typeface="Georgia" pitchFamily="18" charset="0"/>
              </a:defRPr>
            </a:pPr>
            <a:r>
              <a:rPr lang="en-US" sz="1400" dirty="0">
                <a:latin typeface="Georgia" pitchFamily="18" charset="0"/>
              </a:rPr>
              <a:t>Monthly Yield</a:t>
            </a:r>
          </a:p>
        </c:rich>
      </c:tx>
      <c:overlay val="0"/>
    </c:title>
    <c:autoTitleDeleted val="0"/>
    <c:plotArea>
      <c:layout>
        <c:manualLayout>
          <c:layoutTarget val="inner"/>
          <c:xMode val="edge"/>
          <c:yMode val="edge"/>
          <c:x val="6.3686061822689738E-2"/>
          <c:y val="0.11941942442950194"/>
          <c:w val="0.91957999868282014"/>
          <c:h val="0.6268120078740157"/>
        </c:manualLayout>
      </c:layout>
      <c:lineChart>
        <c:grouping val="standard"/>
        <c:varyColors val="0"/>
        <c:ser>
          <c:idx val="0"/>
          <c:order val="0"/>
          <c:spPr>
            <a:ln w="19050"/>
          </c:spPr>
          <c:marker>
            <c:symbol val="none"/>
          </c:marker>
          <c:cat>
            <c:numRef>
              <c:f>Sheet1!$A$26:$A$63</c:f>
              <c:numCache>
                <c:formatCode>m/d/yyyy</c:formatCode>
                <c:ptCount val="38"/>
                <c:pt idx="0">
                  <c:v>45069</c:v>
                </c:pt>
                <c:pt idx="1">
                  <c:v>45100</c:v>
                </c:pt>
                <c:pt idx="2">
                  <c:v>45130</c:v>
                </c:pt>
                <c:pt idx="3">
                  <c:v>45161</c:v>
                </c:pt>
                <c:pt idx="4">
                  <c:v>45192</c:v>
                </c:pt>
                <c:pt idx="5">
                  <c:v>45222</c:v>
                </c:pt>
                <c:pt idx="6">
                  <c:v>45253</c:v>
                </c:pt>
                <c:pt idx="7">
                  <c:v>45283</c:v>
                </c:pt>
                <c:pt idx="8">
                  <c:v>45315</c:v>
                </c:pt>
                <c:pt idx="9">
                  <c:v>45346</c:v>
                </c:pt>
                <c:pt idx="10">
                  <c:v>45375</c:v>
                </c:pt>
                <c:pt idx="11">
                  <c:v>45406</c:v>
                </c:pt>
                <c:pt idx="12">
                  <c:v>45436</c:v>
                </c:pt>
                <c:pt idx="13">
                  <c:v>45467</c:v>
                </c:pt>
                <c:pt idx="14">
                  <c:v>45497</c:v>
                </c:pt>
                <c:pt idx="15">
                  <c:v>45528</c:v>
                </c:pt>
                <c:pt idx="16">
                  <c:v>45559</c:v>
                </c:pt>
                <c:pt idx="17">
                  <c:v>45589</c:v>
                </c:pt>
                <c:pt idx="18">
                  <c:v>45620</c:v>
                </c:pt>
                <c:pt idx="19">
                  <c:v>45650</c:v>
                </c:pt>
                <c:pt idx="20">
                  <c:v>45682</c:v>
                </c:pt>
                <c:pt idx="21">
                  <c:v>45713</c:v>
                </c:pt>
                <c:pt idx="22">
                  <c:v>45741</c:v>
                </c:pt>
                <c:pt idx="23">
                  <c:v>45772</c:v>
                </c:pt>
                <c:pt idx="24">
                  <c:v>45802</c:v>
                </c:pt>
                <c:pt idx="25">
                  <c:v>45833</c:v>
                </c:pt>
                <c:pt idx="26">
                  <c:v>45863</c:v>
                </c:pt>
                <c:pt idx="27">
                  <c:v>45894</c:v>
                </c:pt>
                <c:pt idx="28">
                  <c:v>45925</c:v>
                </c:pt>
                <c:pt idx="29">
                  <c:v>45955</c:v>
                </c:pt>
                <c:pt idx="30">
                  <c:v>45986</c:v>
                </c:pt>
                <c:pt idx="31">
                  <c:v>46016</c:v>
                </c:pt>
                <c:pt idx="32">
                  <c:v>46048</c:v>
                </c:pt>
                <c:pt idx="33">
                  <c:v>46079</c:v>
                </c:pt>
                <c:pt idx="34">
                  <c:v>46107</c:v>
                </c:pt>
                <c:pt idx="35">
                  <c:v>46138</c:v>
                </c:pt>
                <c:pt idx="36">
                  <c:v>46171</c:v>
                </c:pt>
              </c:numCache>
            </c:numRef>
          </c:cat>
          <c:val>
            <c:numRef>
              <c:f>Sheet1!$B$26:$B$63</c:f>
              <c:numCache>
                <c:formatCode>0.00</c:formatCode>
                <c:ptCount val="38"/>
                <c:pt idx="0">
                  <c:v>5</c:v>
                </c:pt>
                <c:pt idx="1">
                  <c:v>5.12</c:v>
                </c:pt>
                <c:pt idx="2">
                  <c:v>5.21</c:v>
                </c:pt>
                <c:pt idx="3">
                  <c:v>5.36</c:v>
                </c:pt>
                <c:pt idx="4">
                  <c:v>5.37</c:v>
                </c:pt>
                <c:pt idx="5">
                  <c:v>5.38</c:v>
                </c:pt>
                <c:pt idx="6">
                  <c:v>5.4</c:v>
                </c:pt>
                <c:pt idx="7">
                  <c:v>5.39</c:v>
                </c:pt>
                <c:pt idx="8">
                  <c:v>5.38</c:v>
                </c:pt>
                <c:pt idx="9">
                  <c:v>5.39</c:v>
                </c:pt>
                <c:pt idx="10">
                  <c:v>5.38</c:v>
                </c:pt>
                <c:pt idx="11">
                  <c:v>5.39</c:v>
                </c:pt>
                <c:pt idx="12">
                  <c:v>5.39</c:v>
                </c:pt>
                <c:pt idx="13">
                  <c:v>5.4</c:v>
                </c:pt>
                <c:pt idx="14">
                  <c:v>5.38</c:v>
                </c:pt>
                <c:pt idx="15">
                  <c:v>5.36</c:v>
                </c:pt>
                <c:pt idx="16">
                  <c:v>5.17</c:v>
                </c:pt>
                <c:pt idx="17">
                  <c:v>4.84</c:v>
                </c:pt>
                <c:pt idx="18">
                  <c:v>4.6900000000000004</c:v>
                </c:pt>
                <c:pt idx="19">
                  <c:v>4.5599999999999996</c:v>
                </c:pt>
                <c:pt idx="20">
                  <c:v>4.37</c:v>
                </c:pt>
                <c:pt idx="21">
                  <c:v>4.43</c:v>
                </c:pt>
                <c:pt idx="22">
                  <c:v>4.37</c:v>
                </c:pt>
                <c:pt idx="23">
                  <c:v>4.3899999999999997</c:v>
                </c:pt>
                <c:pt idx="24">
                  <c:v>4.3600000000000003</c:v>
                </c:pt>
                <c:pt idx="25">
                  <c:v>4.37</c:v>
                </c:pt>
                <c:pt idx="26">
                  <c:v>4.3600000000000003</c:v>
                </c:pt>
                <c:pt idx="27">
                  <c:v>4.33</c:v>
                </c:pt>
                <c:pt idx="28">
                  <c:v>4.28</c:v>
                </c:pt>
                <c:pt idx="29">
                  <c:v>4.1500000000000004</c:v>
                </c:pt>
                <c:pt idx="30">
                  <c:v>4</c:v>
                </c:pt>
                <c:pt idx="31">
                  <c:v>3.8</c:v>
                </c:pt>
                <c:pt idx="32">
                  <c:v>3.71</c:v>
                </c:pt>
                <c:pt idx="33">
                  <c:v>3.76</c:v>
                </c:pt>
                <c:pt idx="34">
                  <c:v>3.68</c:v>
                </c:pt>
                <c:pt idx="35">
                  <c:v>3.7</c:v>
                </c:pt>
                <c:pt idx="36">
                  <c:v>3.65</c:v>
                </c:pt>
              </c:numCache>
            </c:numRef>
          </c:val>
          <c:smooth val="0"/>
          <c:extLst>
            <c:ext xmlns:c16="http://schemas.microsoft.com/office/drawing/2014/chart" uri="{C3380CC4-5D6E-409C-BE32-E72D297353CC}">
              <c16:uniqueId val="{00000000-20B4-4A8F-8D6F-8C9B54730613}"/>
            </c:ext>
          </c:extLst>
        </c:ser>
        <c:ser>
          <c:idx val="1"/>
          <c:order val="1"/>
          <c:spPr>
            <a:ln w="19050"/>
          </c:spPr>
          <c:marker>
            <c:symbol val="none"/>
          </c:marker>
          <c:cat>
            <c:numRef>
              <c:f>Sheet1!$A$26:$A$63</c:f>
              <c:numCache>
                <c:formatCode>m/d/yyyy</c:formatCode>
                <c:ptCount val="38"/>
                <c:pt idx="0">
                  <c:v>45069</c:v>
                </c:pt>
                <c:pt idx="1">
                  <c:v>45100</c:v>
                </c:pt>
                <c:pt idx="2">
                  <c:v>45130</c:v>
                </c:pt>
                <c:pt idx="3">
                  <c:v>45161</c:v>
                </c:pt>
                <c:pt idx="4">
                  <c:v>45192</c:v>
                </c:pt>
                <c:pt idx="5">
                  <c:v>45222</c:v>
                </c:pt>
                <c:pt idx="6">
                  <c:v>45253</c:v>
                </c:pt>
                <c:pt idx="7">
                  <c:v>45283</c:v>
                </c:pt>
                <c:pt idx="8">
                  <c:v>45315</c:v>
                </c:pt>
                <c:pt idx="9">
                  <c:v>45346</c:v>
                </c:pt>
                <c:pt idx="10">
                  <c:v>45375</c:v>
                </c:pt>
                <c:pt idx="11">
                  <c:v>45406</c:v>
                </c:pt>
                <c:pt idx="12">
                  <c:v>45436</c:v>
                </c:pt>
                <c:pt idx="13">
                  <c:v>45467</c:v>
                </c:pt>
                <c:pt idx="14">
                  <c:v>45497</c:v>
                </c:pt>
                <c:pt idx="15">
                  <c:v>45528</c:v>
                </c:pt>
                <c:pt idx="16">
                  <c:v>45559</c:v>
                </c:pt>
                <c:pt idx="17">
                  <c:v>45589</c:v>
                </c:pt>
                <c:pt idx="18">
                  <c:v>45620</c:v>
                </c:pt>
                <c:pt idx="19">
                  <c:v>45650</c:v>
                </c:pt>
                <c:pt idx="20">
                  <c:v>45682</c:v>
                </c:pt>
                <c:pt idx="21">
                  <c:v>45713</c:v>
                </c:pt>
                <c:pt idx="22">
                  <c:v>45741</c:v>
                </c:pt>
                <c:pt idx="23">
                  <c:v>45772</c:v>
                </c:pt>
                <c:pt idx="24">
                  <c:v>45802</c:v>
                </c:pt>
                <c:pt idx="25">
                  <c:v>45833</c:v>
                </c:pt>
                <c:pt idx="26">
                  <c:v>45863</c:v>
                </c:pt>
                <c:pt idx="27">
                  <c:v>45894</c:v>
                </c:pt>
                <c:pt idx="28">
                  <c:v>45925</c:v>
                </c:pt>
                <c:pt idx="29">
                  <c:v>45955</c:v>
                </c:pt>
                <c:pt idx="30">
                  <c:v>45986</c:v>
                </c:pt>
                <c:pt idx="31">
                  <c:v>46016</c:v>
                </c:pt>
                <c:pt idx="32">
                  <c:v>46048</c:v>
                </c:pt>
                <c:pt idx="33">
                  <c:v>46079</c:v>
                </c:pt>
                <c:pt idx="34">
                  <c:v>46107</c:v>
                </c:pt>
                <c:pt idx="35">
                  <c:v>46138</c:v>
                </c:pt>
                <c:pt idx="36">
                  <c:v>46171</c:v>
                </c:pt>
              </c:numCache>
            </c:numRef>
          </c:cat>
          <c:val>
            <c:numRef>
              <c:f>Sheet1!$C$26:$C$63</c:f>
              <c:numCache>
                <c:formatCode>0.00</c:formatCode>
                <c:ptCount val="38"/>
                <c:pt idx="0">
                  <c:v>4.9000000000000004</c:v>
                </c:pt>
                <c:pt idx="1">
                  <c:v>5</c:v>
                </c:pt>
                <c:pt idx="2">
                  <c:v>5.03</c:v>
                </c:pt>
                <c:pt idx="3">
                  <c:v>5.21</c:v>
                </c:pt>
                <c:pt idx="4">
                  <c:v>5.26</c:v>
                </c:pt>
                <c:pt idx="5">
                  <c:v>5.26</c:v>
                </c:pt>
                <c:pt idx="6">
                  <c:v>5.29</c:v>
                </c:pt>
                <c:pt idx="7">
                  <c:v>5.29</c:v>
                </c:pt>
                <c:pt idx="8">
                  <c:v>5.29</c:v>
                </c:pt>
                <c:pt idx="9">
                  <c:v>5.27</c:v>
                </c:pt>
                <c:pt idx="10">
                  <c:v>5.26</c:v>
                </c:pt>
                <c:pt idx="11">
                  <c:v>5.26</c:v>
                </c:pt>
                <c:pt idx="12">
                  <c:v>5.26</c:v>
                </c:pt>
                <c:pt idx="13">
                  <c:v>5.26</c:v>
                </c:pt>
                <c:pt idx="14">
                  <c:v>5.29</c:v>
                </c:pt>
                <c:pt idx="15">
                  <c:v>5.25</c:v>
                </c:pt>
                <c:pt idx="16">
                  <c:v>5.15</c:v>
                </c:pt>
                <c:pt idx="17">
                  <c:v>4.8499999999999996</c:v>
                </c:pt>
                <c:pt idx="18">
                  <c:v>4.67</c:v>
                </c:pt>
                <c:pt idx="19">
                  <c:v>4.51</c:v>
                </c:pt>
                <c:pt idx="20">
                  <c:v>4.32</c:v>
                </c:pt>
                <c:pt idx="21">
                  <c:v>4.3</c:v>
                </c:pt>
                <c:pt idx="22">
                  <c:v>4.2699999999999996</c:v>
                </c:pt>
                <c:pt idx="23">
                  <c:v>4.26</c:v>
                </c:pt>
                <c:pt idx="24">
                  <c:v>4.24</c:v>
                </c:pt>
                <c:pt idx="25">
                  <c:v>4.22</c:v>
                </c:pt>
                <c:pt idx="26">
                  <c:v>4.24</c:v>
                </c:pt>
                <c:pt idx="27">
                  <c:v>4.24</c:v>
                </c:pt>
                <c:pt idx="28">
                  <c:v>4.2</c:v>
                </c:pt>
                <c:pt idx="29">
                  <c:v>4.07</c:v>
                </c:pt>
                <c:pt idx="30">
                  <c:v>3.93</c:v>
                </c:pt>
                <c:pt idx="31">
                  <c:v>3.78</c:v>
                </c:pt>
                <c:pt idx="32">
                  <c:v>3.65</c:v>
                </c:pt>
                <c:pt idx="33">
                  <c:v>3.61</c:v>
                </c:pt>
                <c:pt idx="34">
                  <c:v>3.6</c:v>
                </c:pt>
                <c:pt idx="35">
                  <c:v>3.58</c:v>
                </c:pt>
                <c:pt idx="36">
                  <c:v>3.55</c:v>
                </c:pt>
              </c:numCache>
            </c:numRef>
          </c:val>
          <c:smooth val="0"/>
          <c:extLst>
            <c:ext xmlns:c16="http://schemas.microsoft.com/office/drawing/2014/chart" uri="{C3380CC4-5D6E-409C-BE32-E72D297353CC}">
              <c16:uniqueId val="{00000000-9AD0-4F53-81D4-AE8459080480}"/>
            </c:ext>
          </c:extLst>
        </c:ser>
        <c:dLbls>
          <c:showLegendKey val="0"/>
          <c:showVal val="0"/>
          <c:showCatName val="0"/>
          <c:showSerName val="0"/>
          <c:showPercent val="0"/>
          <c:showBubbleSize val="0"/>
        </c:dLbls>
        <c:smooth val="0"/>
        <c:axId val="742039088"/>
        <c:axId val="742040768"/>
      </c:lineChart>
      <c:dateAx>
        <c:axId val="742039088"/>
        <c:scaling>
          <c:orientation val="minMax"/>
        </c:scaling>
        <c:delete val="0"/>
        <c:axPos val="b"/>
        <c:numFmt formatCode="m/d/yyyy" sourceLinked="1"/>
        <c:majorTickMark val="out"/>
        <c:minorTickMark val="none"/>
        <c:tickLblPos val="nextTo"/>
        <c:txPr>
          <a:bodyPr/>
          <a:lstStyle/>
          <a:p>
            <a:pPr>
              <a:defRPr sz="800" baseline="0">
                <a:latin typeface="Georgia" pitchFamily="18" charset="0"/>
              </a:defRPr>
            </a:pPr>
            <a:endParaRPr lang="en-US"/>
          </a:p>
        </c:txPr>
        <c:crossAx val="742040768"/>
        <c:crosses val="autoZero"/>
        <c:auto val="1"/>
        <c:lblOffset val="100"/>
        <c:baseTimeUnit val="months"/>
      </c:dateAx>
      <c:valAx>
        <c:axId val="742040768"/>
        <c:scaling>
          <c:orientation val="minMax"/>
          <c:max val="5.8"/>
          <c:min val="3.2"/>
        </c:scaling>
        <c:delete val="0"/>
        <c:axPos val="l"/>
        <c:majorGridlines>
          <c:spPr>
            <a:ln w="6350"/>
          </c:spPr>
        </c:majorGridlines>
        <c:numFmt formatCode="0.00" sourceLinked="1"/>
        <c:majorTickMark val="out"/>
        <c:minorTickMark val="none"/>
        <c:tickLblPos val="nextTo"/>
        <c:spPr>
          <a:ln w="9525"/>
        </c:spPr>
        <c:txPr>
          <a:bodyPr/>
          <a:lstStyle/>
          <a:p>
            <a:pPr>
              <a:defRPr sz="750" baseline="0">
                <a:latin typeface="Georgia" pitchFamily="18" charset="0"/>
              </a:defRPr>
            </a:pPr>
            <a:endParaRPr lang="en-US"/>
          </a:p>
        </c:txPr>
        <c:crossAx val="742039088"/>
        <c:crosses val="autoZero"/>
        <c:crossBetween val="between"/>
        <c:majorUnit val="0.2"/>
        <c:minorUnit val="0.1"/>
      </c:valAx>
    </c:plotArea>
    <c:plotVisOnly val="1"/>
    <c:dispBlanksAs val="gap"/>
    <c:showDLblsOverMax val="0"/>
  </c:chart>
  <c:spPr>
    <a:ln>
      <a:solidFill>
        <a:schemeClr val="tx1">
          <a:tint val="75000"/>
          <a:shade val="95000"/>
          <a:satMod val="105000"/>
          <a:alpha val="90000"/>
        </a:schemeClr>
      </a:solidFill>
    </a:ln>
  </c:spPr>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cdr:y>
    </cdr:from>
    <cdr:to>
      <cdr:x>1</cdr:x>
      <cdr:y>1</cdr:y>
    </cdr:to>
    <cdr:sp macro="" textlink="">
      <cdr:nvSpPr>
        <cdr:cNvPr id="4" name="TextBox 3"/>
        <cdr:cNvSpPr txBox="1"/>
      </cdr:nvSpPr>
      <cdr:spPr>
        <a:xfrm xmlns:a="http://schemas.openxmlformats.org/drawingml/2006/main">
          <a:off x="0" y="0"/>
          <a:ext cx="4519082" cy="38656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u="sng" dirty="0">
              <a:latin typeface="Georgia" pitchFamily="18" charset="0"/>
            </a:rPr>
            <a:t>Portfolio Strategy:</a:t>
          </a:r>
        </a:p>
        <a:p xmlns:a="http://schemas.openxmlformats.org/drawingml/2006/main">
          <a:pPr algn="just"/>
          <a:r>
            <a:rPr lang="en-US" sz="1110" dirty="0"/>
            <a:t>The Federal Open Market Committee (FOMC) did not hold a meeting in May. Although rates were on hold, the market experienced a fair amount of volatility due to uncertainty surrounding the ongoing conflict in the Middle East. The closure of the Strait of Hormuz has caused the price of oil and fertilizer to spike, putting upward pressure on inflation, resulting in a steeper yield curve. Expectations are that once a deal between the United States and Iran is reached upward pressure on rates will decrease leading to a flatter yield curve.</a:t>
          </a:r>
        </a:p>
        <a:p xmlns:a="http://schemas.openxmlformats.org/drawingml/2006/main">
          <a:pPr algn="just"/>
          <a:r>
            <a:rPr lang="en-US" sz="1110" dirty="0"/>
            <a:t>May Nonfarm Payrolls surprised to the upside coming in at +172k versus expectations of +88k and the ADP Employment Change report came in at +122k versus expectations of +120k. The unemployment rate was unchanged at 4.3%. Consumer Price Index (CPI) and Producer Price Index (PPI) data for May will be released later in the month. Expectations are that YoY CPI and PPI will show a further increase in prices, however, the MoM data is expected to decrease.</a:t>
          </a:r>
        </a:p>
        <a:p xmlns:a="http://schemas.openxmlformats.org/drawingml/2006/main">
          <a:pPr algn="just"/>
          <a:r>
            <a:rPr lang="en-US" sz="1110" dirty="0"/>
            <a:t>Overnight General Collateral (GC) Repurchase Agreements averaged a yield of 3.57% in May. Treasury Bill yields as of 5/29/2026: 1-month 3.64% (MoM Δ </a:t>
          </a:r>
          <a:r>
            <a:rPr lang="en-US" sz="1110" dirty="0">
              <a:solidFill>
                <a:srgbClr val="00B050"/>
              </a:solidFill>
            </a:rPr>
            <a:t>+0.02</a:t>
          </a:r>
          <a:r>
            <a:rPr lang="en-US" sz="1110" dirty="0"/>
            <a:t>), 3-month 3.63% (MoM Δ 0.00), 6-month 3.70% (MoM Δ </a:t>
          </a:r>
          <a:r>
            <a:rPr lang="en-US" sz="1110" dirty="0">
              <a:solidFill>
                <a:srgbClr val="00B050"/>
              </a:solidFill>
            </a:rPr>
            <a:t>+0.04</a:t>
          </a:r>
          <a:r>
            <a:rPr lang="en-US" sz="1110" dirty="0"/>
            <a:t>), 12-month 3.77% (MoM Δ </a:t>
          </a:r>
          <a:r>
            <a:rPr lang="en-US" sz="1110" dirty="0">
              <a:solidFill>
                <a:srgbClr val="00B050"/>
              </a:solidFill>
            </a:rPr>
            <a:t>+0.05</a:t>
          </a:r>
          <a:r>
            <a:rPr lang="en-US" sz="1110" dirty="0"/>
            <a:t>).</a:t>
          </a:r>
          <a:endParaRPr lang="en-US" sz="1110" b="1" u="sng" dirty="0">
            <a:latin typeface="Georgia" pitchFamily="18" charset="0"/>
          </a:endParaRPr>
        </a:p>
      </cdr:txBody>
    </cdr:sp>
  </cdr:relSizeAnchor>
  <cdr:relSizeAnchor xmlns:cdr="http://schemas.openxmlformats.org/drawingml/2006/chartDrawing">
    <cdr:from>
      <cdr:x>0.42429</cdr:x>
      <cdr:y>0.90826</cdr:y>
    </cdr:from>
    <cdr:to>
      <cdr:x>1</cdr:x>
      <cdr:y>0.97602</cdr:y>
    </cdr:to>
    <cdr:sp macro="" textlink="">
      <cdr:nvSpPr>
        <cdr:cNvPr id="5" name="TextBox 4">
          <a:extLst xmlns:a="http://schemas.openxmlformats.org/drawingml/2006/main">
            <a:ext uri="{FF2B5EF4-FFF2-40B4-BE49-F238E27FC236}">
              <a16:creationId xmlns:a16="http://schemas.microsoft.com/office/drawing/2014/main" id="{0209E217-A61B-40CE-A070-0ED617BA4639}"/>
            </a:ext>
          </a:extLst>
        </cdr:cNvPr>
        <cdr:cNvSpPr txBox="1"/>
      </cdr:nvSpPr>
      <cdr:spPr>
        <a:xfrm xmlns:a="http://schemas.openxmlformats.org/drawingml/2006/main">
          <a:off x="1917401" y="3403688"/>
          <a:ext cx="2601681" cy="2539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a:latin typeface="Georgia" panose="02040502050405020303" pitchFamily="18" charset="0"/>
            </a:rPr>
            <a:t>Jon Perregaux – Senior Portfolio Manager</a:t>
          </a:r>
        </a:p>
      </cdr:txBody>
    </cdr:sp>
  </cdr:relSizeAnchor>
</c:userShapes>
</file>

<file path=ppt/drawings/drawing2.xml><?xml version="1.0" encoding="utf-8"?>
<c:userShapes xmlns:c="http://schemas.openxmlformats.org/drawingml/2006/chart">
  <cdr:relSizeAnchor xmlns:cdr="http://schemas.openxmlformats.org/drawingml/2006/chartDrawing">
    <cdr:from>
      <cdr:x>0.22523</cdr:x>
      <cdr:y>0.83123</cdr:y>
    </cdr:from>
    <cdr:to>
      <cdr:x>0.75228</cdr:x>
      <cdr:y>0.92576</cdr:y>
    </cdr:to>
    <cdr:sp macro="" textlink="">
      <cdr:nvSpPr>
        <cdr:cNvPr id="2" name="TextBox 1">
          <a:extLst xmlns:a="http://schemas.openxmlformats.org/drawingml/2006/main">
            <a:ext uri="{FF2B5EF4-FFF2-40B4-BE49-F238E27FC236}">
              <a16:creationId xmlns:a16="http://schemas.microsoft.com/office/drawing/2014/main" id="{4E5A4177-8471-132A-741F-F6C4B4DA0F5F}"/>
            </a:ext>
          </a:extLst>
        </cdr:cNvPr>
        <cdr:cNvSpPr txBox="1"/>
      </cdr:nvSpPr>
      <cdr:spPr>
        <a:xfrm xmlns:a="http://schemas.openxmlformats.org/drawingml/2006/main">
          <a:off x="1139705" y="2590800"/>
          <a:ext cx="2666968" cy="2946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0.28612</cdr:x>
      <cdr:y>0.87935</cdr:y>
    </cdr:from>
    <cdr:to>
      <cdr:x>0.81317</cdr:x>
      <cdr:y>0.9494</cdr:y>
    </cdr:to>
    <cdr:sp macro="" textlink="">
      <cdr:nvSpPr>
        <cdr:cNvPr id="3" name="TextBox 2">
          <a:extLst xmlns:a="http://schemas.openxmlformats.org/drawingml/2006/main">
            <a:ext uri="{FF2B5EF4-FFF2-40B4-BE49-F238E27FC236}">
              <a16:creationId xmlns:a16="http://schemas.microsoft.com/office/drawing/2014/main" id="{A507ABD6-4BB2-F1C0-EF9C-DC2EDD14DEF2}"/>
            </a:ext>
          </a:extLst>
        </cdr:cNvPr>
        <cdr:cNvSpPr txBox="1"/>
      </cdr:nvSpPr>
      <cdr:spPr>
        <a:xfrm xmlns:a="http://schemas.openxmlformats.org/drawingml/2006/main">
          <a:off x="1447800" y="2740792"/>
          <a:ext cx="2666968" cy="21833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GF 1	S&amp;P LGIP Index</a:t>
          </a:r>
        </a:p>
      </cdr:txBody>
    </cdr:sp>
  </cdr:relSizeAnchor>
  <cdr:relSizeAnchor xmlns:cdr="http://schemas.openxmlformats.org/drawingml/2006/chartDrawing">
    <cdr:from>
      <cdr:x>0.65476</cdr:x>
      <cdr:y>0.92208</cdr:y>
    </cdr:from>
    <cdr:to>
      <cdr:x>0.74513</cdr:x>
      <cdr:y>0.92208</cdr:y>
    </cdr:to>
    <cdr:cxnSp macro="">
      <cdr:nvCxnSpPr>
        <cdr:cNvPr id="5" name="Straight Connector 4">
          <a:extLst xmlns:a="http://schemas.openxmlformats.org/drawingml/2006/main">
            <a:ext uri="{FF2B5EF4-FFF2-40B4-BE49-F238E27FC236}">
              <a16:creationId xmlns:a16="http://schemas.microsoft.com/office/drawing/2014/main" id="{440E702E-989F-7284-5956-8ABF3381529F}"/>
            </a:ext>
          </a:extLst>
        </cdr:cNvPr>
        <cdr:cNvCxnSpPr/>
      </cdr:nvCxnSpPr>
      <cdr:spPr>
        <a:xfrm xmlns:a="http://schemas.openxmlformats.org/drawingml/2006/main">
          <a:off x="3352800" y="2830197"/>
          <a:ext cx="462752" cy="0"/>
        </a:xfrm>
        <a:prstGeom xmlns:a="http://schemas.openxmlformats.org/drawingml/2006/main" prst="line">
          <a:avLst/>
        </a:prstGeom>
      </cdr:spPr>
      <cdr:style>
        <a:lnRef xmlns:a="http://schemas.openxmlformats.org/drawingml/2006/main" idx="2">
          <a:schemeClr val="accent2"/>
        </a:lnRef>
        <a:fillRef xmlns:a="http://schemas.openxmlformats.org/drawingml/2006/main" idx="0">
          <a:schemeClr val="accent2"/>
        </a:fillRef>
        <a:effectRef xmlns:a="http://schemas.openxmlformats.org/drawingml/2006/main" idx="1">
          <a:schemeClr val="accent2"/>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77739" cy="469424"/>
          </a:xfrm>
          <a:prstGeom prst="rect">
            <a:avLst/>
          </a:prstGeom>
        </p:spPr>
        <p:txBody>
          <a:bodyPr vert="horz" lIns="93689" tIns="46847" rIns="93689" bIns="46847" rtlCol="0"/>
          <a:lstStyle>
            <a:lvl1pPr algn="l">
              <a:defRPr sz="1200"/>
            </a:lvl1pPr>
          </a:lstStyle>
          <a:p>
            <a:endParaRPr lang="en-US" dirty="0"/>
          </a:p>
        </p:txBody>
      </p:sp>
      <p:sp>
        <p:nvSpPr>
          <p:cNvPr id="3" name="Date Placeholder 2"/>
          <p:cNvSpPr>
            <a:spLocks noGrp="1"/>
          </p:cNvSpPr>
          <p:nvPr>
            <p:ph type="dt" idx="1"/>
          </p:nvPr>
        </p:nvSpPr>
        <p:spPr>
          <a:xfrm>
            <a:off x="4023093" y="2"/>
            <a:ext cx="3077739" cy="469424"/>
          </a:xfrm>
          <a:prstGeom prst="rect">
            <a:avLst/>
          </a:prstGeom>
        </p:spPr>
        <p:txBody>
          <a:bodyPr vert="horz" lIns="93689" tIns="46847" rIns="93689" bIns="46847" rtlCol="0"/>
          <a:lstStyle>
            <a:lvl1pPr algn="r">
              <a:defRPr sz="1200"/>
            </a:lvl1pPr>
          </a:lstStyle>
          <a:p>
            <a:fld id="{E43C76D7-2D94-4EAB-BDF5-41D9FA2DD992}" type="datetimeFigureOut">
              <a:rPr lang="en-US" smtClean="0"/>
              <a:t>6/5/2026</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689" tIns="46847" rIns="93689" bIns="46847" rtlCol="0" anchor="ctr"/>
          <a:lstStyle/>
          <a:p>
            <a:endParaRPr lang="en-US" dirty="0"/>
          </a:p>
        </p:txBody>
      </p:sp>
      <p:sp>
        <p:nvSpPr>
          <p:cNvPr id="5" name="Notes Placeholder 4"/>
          <p:cNvSpPr>
            <a:spLocks noGrp="1"/>
          </p:cNvSpPr>
          <p:nvPr>
            <p:ph type="body" sz="quarter" idx="3"/>
          </p:nvPr>
        </p:nvSpPr>
        <p:spPr>
          <a:xfrm>
            <a:off x="710248" y="4459529"/>
            <a:ext cx="5681980" cy="4224814"/>
          </a:xfrm>
          <a:prstGeom prst="rect">
            <a:avLst/>
          </a:prstGeom>
        </p:spPr>
        <p:txBody>
          <a:bodyPr vert="horz" lIns="93689" tIns="46847" rIns="93689" bIns="4684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4"/>
            <a:ext cx="3077739" cy="469424"/>
          </a:xfrm>
          <a:prstGeom prst="rect">
            <a:avLst/>
          </a:prstGeom>
        </p:spPr>
        <p:txBody>
          <a:bodyPr vert="horz" lIns="93689" tIns="46847" rIns="93689" bIns="4684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4"/>
            <a:ext cx="3077739" cy="469424"/>
          </a:xfrm>
          <a:prstGeom prst="rect">
            <a:avLst/>
          </a:prstGeom>
        </p:spPr>
        <p:txBody>
          <a:bodyPr vert="horz" lIns="93689" tIns="46847" rIns="93689" bIns="46847" rtlCol="0" anchor="b"/>
          <a:lstStyle>
            <a:lvl1pPr algn="r">
              <a:defRPr sz="1200"/>
            </a:lvl1pPr>
          </a:lstStyle>
          <a:p>
            <a:fld id="{072926DE-333E-46A9-9D80-1F04C6B99C25}" type="slidenum">
              <a:rPr lang="en-US" smtClean="0"/>
              <a:t>‹#›</a:t>
            </a:fld>
            <a:endParaRPr lang="en-US" dirty="0"/>
          </a:p>
        </p:txBody>
      </p:sp>
    </p:spTree>
    <p:extLst>
      <p:ext uri="{BB962C8B-B14F-4D97-AF65-F5344CB8AC3E}">
        <p14:creationId xmlns:p14="http://schemas.microsoft.com/office/powerpoint/2010/main" val="890187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2926DE-333E-46A9-9D80-1F04C6B99C2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97297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2926DE-333E-46A9-9D80-1F04C6B99C2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7879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3309029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2916901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502397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223705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2897337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144585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2811566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3773907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4156519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281913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557AB3-9797-4CEC-B0BC-2617AFF82EEC}" type="datetimeFigureOut">
              <a:rPr lang="en-US" smtClean="0"/>
              <a:t>6/5/2026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50091-141C-48B6-9295-4C1FC2EE2DCA}" type="slidenum">
              <a:rPr lang="en-US" smtClean="0"/>
              <a:t>‹#›</a:t>
            </a:fld>
            <a:endParaRPr lang="en-US" dirty="0"/>
          </a:p>
        </p:txBody>
      </p:sp>
    </p:spTree>
    <p:extLst>
      <p:ext uri="{BB962C8B-B14F-4D97-AF65-F5344CB8AC3E}">
        <p14:creationId xmlns:p14="http://schemas.microsoft.com/office/powerpoint/2010/main" val="1249127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57AB3-9797-4CEC-B0BC-2617AFF82EEC}" type="datetimeFigureOut">
              <a:rPr lang="en-US" smtClean="0"/>
              <a:t>6/5/2026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50091-141C-48B6-9295-4C1FC2EE2DCA}" type="slidenum">
              <a:rPr lang="en-US" smtClean="0"/>
              <a:t>‹#›</a:t>
            </a:fld>
            <a:endParaRPr lang="en-US" dirty="0"/>
          </a:p>
        </p:txBody>
      </p:sp>
    </p:spTree>
    <p:extLst>
      <p:ext uri="{BB962C8B-B14F-4D97-AF65-F5344CB8AC3E}">
        <p14:creationId xmlns:p14="http://schemas.microsoft.com/office/powerpoint/2010/main" val="2542036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st.georgia.gov/"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chart" Target="../charts/chart4.xml"/><Relationship Id="rId7" Type="http://schemas.openxmlformats.org/officeDocument/2006/relationships/chart" Target="../charts/chart6.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chart" Target="../charts/chart5.xml"/><Relationship Id="rId5" Type="http://schemas.openxmlformats.org/officeDocument/2006/relationships/hyperlink" Target="mailto:Jon.Perregaux@treasury.ga.gov" TargetMode="External"/><Relationship Id="rId4" Type="http://schemas.openxmlformats.org/officeDocument/2006/relationships/hyperlink" Target="https://ost.georgia.gov/gf1-holdings-repor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685800"/>
          </a:xfrm>
        </p:spPr>
        <p:txBody>
          <a:bodyPr>
            <a:normAutofit/>
          </a:bodyPr>
          <a:lstStyle/>
          <a:p>
            <a:r>
              <a:rPr lang="en-US" sz="3200" dirty="0">
                <a:solidFill>
                  <a:srgbClr val="0070C0"/>
                </a:solidFill>
                <a:latin typeface="Georgia" pitchFamily="18" charset="0"/>
              </a:rPr>
              <a:t>Georgia Fund 1 (GF1)</a:t>
            </a:r>
          </a:p>
        </p:txBody>
      </p:sp>
      <p:sp>
        <p:nvSpPr>
          <p:cNvPr id="15" name="TextBox 14"/>
          <p:cNvSpPr txBox="1"/>
          <p:nvPr/>
        </p:nvSpPr>
        <p:spPr>
          <a:xfrm>
            <a:off x="152400" y="564571"/>
            <a:ext cx="8839200" cy="3539430"/>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O.C.G.A. § 36-83-1 to </a:t>
            </a: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 36-83-8 authorizes Georgia local governments and other eligible entities to invest funds in Georgia Fund 1 (“GF1”). GF1 is managed in trust by the Office of the State Treasurer.</a:t>
            </a:r>
          </a:p>
          <a:p>
            <a:pPr marL="285750" marR="0" lvl="0" indent="-28575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Eligible participants must complete a resolution authorizing investments to participate in the pool. The resolution and other documents can be found on our website at </a:t>
            </a:r>
            <a:r>
              <a:rPr kumimoji="0" lang="en-US" sz="1600" b="0" i="0" u="none" strike="noStrike" kern="1200" cap="none" spc="0" normalizeH="0" baseline="0" noProof="0" dirty="0">
                <a:ln>
                  <a:noFill/>
                </a:ln>
                <a:solidFill>
                  <a:srgbClr val="1F497D">
                    <a:lumMod val="60000"/>
                    <a:lumOff val="40000"/>
                  </a:srgbClr>
                </a:solidFill>
                <a:effectLst/>
                <a:uLnTx/>
                <a:uFillTx/>
                <a:latin typeface="Georgia" pitchFamily="18" charset="0"/>
                <a:ea typeface="+mn-ea"/>
                <a:cs typeface="+mn-cs"/>
                <a:hlinkClick r:id="rId3"/>
              </a:rPr>
              <a:t>ost.georgia.gov</a:t>
            </a:r>
            <a:endParaRPr kumimoji="0" lang="en-US" sz="1600" b="0" i="0" u="none" strike="noStrike" kern="1200" cap="none" spc="0" normalizeH="0" baseline="0" noProof="0" dirty="0">
              <a:ln>
                <a:noFill/>
              </a:ln>
              <a:solidFill>
                <a:srgbClr val="1F497D">
                  <a:lumMod val="60000"/>
                  <a:lumOff val="40000"/>
                </a:srgbClr>
              </a:solidFill>
              <a:effectLst/>
              <a:uLnTx/>
              <a:uFillTx/>
              <a:latin typeface="Georgia" pitchFamily="18"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GF1 is managed to maintain a constant net asset value (NAV) of $1.00.</a:t>
            </a:r>
          </a:p>
          <a:p>
            <a:pPr marL="285750" marR="0" lvl="0" indent="-28575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Yield is calculated on an actual/365-day basis net of administrative fee</a:t>
            </a:r>
            <a:r>
              <a:rPr kumimoji="0" lang="en-US" sz="1600" b="0" i="0" u="none" strike="noStrike" kern="1200" cap="none" spc="0" normalizeH="0" baseline="30000" noProof="0" dirty="0">
                <a:ln>
                  <a:noFill/>
                </a:ln>
                <a:solidFill>
                  <a:prstClr val="black"/>
                </a:solidFill>
                <a:effectLst/>
                <a:uLnTx/>
                <a:uFillTx/>
                <a:latin typeface="Georgia" pitchFamily="18" charset="0"/>
                <a:ea typeface="+mn-ea"/>
                <a:cs typeface="+mn-cs"/>
              </a:rPr>
              <a:t>(1)</a:t>
            </a: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a:t>
            </a:r>
          </a:p>
          <a:p>
            <a:pPr marL="285750" marR="0" lvl="0" indent="-28575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GF1 is rated AAAf/S1 by Fitch.</a:t>
            </a:r>
          </a:p>
          <a:p>
            <a:pPr marL="285750" marR="0" lvl="0" indent="-285750" algn="just"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For the month of</a:t>
            </a:r>
            <a:r>
              <a:rPr lang="en-US" sz="1600" dirty="0">
                <a:solidFill>
                  <a:prstClr val="black"/>
                </a:solidFill>
                <a:latin typeface="Georgia" pitchFamily="18" charset="0"/>
              </a:rPr>
              <a:t> May 2026</a:t>
            </a: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 GF1 participants earned 3.65%</a:t>
            </a:r>
            <a:r>
              <a:rPr kumimoji="0" lang="en-US" sz="1600" b="0" i="0" u="none" strike="noStrike" kern="1200" cap="none" spc="0" normalizeH="0" baseline="30000" noProof="0" dirty="0">
                <a:ln>
                  <a:noFill/>
                </a:ln>
                <a:solidFill>
                  <a:prstClr val="black"/>
                </a:solidFill>
                <a:effectLst/>
                <a:uLnTx/>
                <a:uFillTx/>
                <a:latin typeface="Georgia" pitchFamily="18" charset="0"/>
                <a:ea typeface="+mn-ea"/>
                <a:cs typeface="+mn-cs"/>
              </a:rPr>
              <a:t>(2)</a:t>
            </a: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a:t>
            </a:r>
          </a:p>
          <a:p>
            <a:pPr marL="285750" lvl="0" indent="-285750" algn="just">
              <a:buFont typeface="Arial" pitchFamily="34" charset="0"/>
              <a:buChar char="•"/>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As of </a:t>
            </a:r>
            <a:r>
              <a:rPr lang="en-US" sz="1600" dirty="0">
                <a:solidFill>
                  <a:prstClr val="black"/>
                </a:solidFill>
                <a:latin typeface="Georgia" pitchFamily="18" charset="0"/>
              </a:rPr>
              <a:t>May 31, 2026</a:t>
            </a: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 GF1 assets were $36.4 billion.  </a:t>
            </a:r>
          </a:p>
          <a:p>
            <a:pPr marL="285750" lvl="0" indent="-285750" algn="just">
              <a:buFont typeface="Arial" pitchFamily="34" charset="0"/>
              <a:buChar char="•"/>
              <a:defRPr/>
            </a:pP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As of </a:t>
            </a:r>
            <a:r>
              <a:rPr lang="en-US" sz="1600" dirty="0">
                <a:solidFill>
                  <a:prstClr val="black"/>
                </a:solidFill>
                <a:latin typeface="Georgia" pitchFamily="18" charset="0"/>
              </a:rPr>
              <a:t>May 31, 2026</a:t>
            </a:r>
            <a:r>
              <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rPr>
              <a:t>, the weighted average maturity (WAM) was 50 days.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Georgia" pitchFamily="18" charset="0"/>
              <a:ea typeface="+mn-ea"/>
              <a:cs typeface="+mn-cs"/>
            </a:endParaRPr>
          </a:p>
        </p:txBody>
      </p:sp>
      <p:graphicFrame>
        <p:nvGraphicFramePr>
          <p:cNvPr id="8" name="Chart 7"/>
          <p:cNvGraphicFramePr>
            <a:graphicFrameLocks noGrp="1"/>
          </p:cNvGraphicFramePr>
          <p:nvPr>
            <p:extLst>
              <p:ext uri="{D42A27DB-BD31-4B8C-83A1-F6EECF244321}">
                <p14:modId xmlns:p14="http://schemas.microsoft.com/office/powerpoint/2010/main" val="2249778648"/>
              </p:ext>
            </p:extLst>
          </p:nvPr>
        </p:nvGraphicFramePr>
        <p:xfrm>
          <a:off x="4710852" y="3918556"/>
          <a:ext cx="43434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p:cNvGraphicFramePr>
            <a:graphicFrameLocks noGrp="1"/>
          </p:cNvGraphicFramePr>
          <p:nvPr>
            <p:extLst>
              <p:ext uri="{D42A27DB-BD31-4B8C-83A1-F6EECF244321}">
                <p14:modId xmlns:p14="http://schemas.microsoft.com/office/powerpoint/2010/main" val="2560379339"/>
              </p:ext>
            </p:extLst>
          </p:nvPr>
        </p:nvGraphicFramePr>
        <p:xfrm>
          <a:off x="62884" y="4007741"/>
          <a:ext cx="4634883" cy="2834639"/>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333891" y="3699964"/>
            <a:ext cx="381000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Georgia" pitchFamily="18" charset="0"/>
                <a:ea typeface="+mn-ea"/>
                <a:cs typeface="+mn-cs"/>
              </a:rPr>
              <a:t>Portfolio Composition</a:t>
            </a:r>
          </a:p>
        </p:txBody>
      </p:sp>
      <p:sp>
        <p:nvSpPr>
          <p:cNvPr id="4" name="TextBox 3">
            <a:extLst>
              <a:ext uri="{FF2B5EF4-FFF2-40B4-BE49-F238E27FC236}">
                <a16:creationId xmlns:a16="http://schemas.microsoft.com/office/drawing/2014/main" id="{F6C15384-A7F0-46BC-8F55-A0BBF33F5E6E}"/>
              </a:ext>
            </a:extLst>
          </p:cNvPr>
          <p:cNvSpPr txBox="1"/>
          <p:nvPr/>
        </p:nvSpPr>
        <p:spPr>
          <a:xfrm>
            <a:off x="7223008" y="6568326"/>
            <a:ext cx="1858108" cy="253916"/>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June 2, 2026</a:t>
            </a:r>
          </a:p>
        </p:txBody>
      </p:sp>
      <p:sp>
        <p:nvSpPr>
          <p:cNvPr id="10" name="TextBox 9">
            <a:extLst>
              <a:ext uri="{FF2B5EF4-FFF2-40B4-BE49-F238E27FC236}">
                <a16:creationId xmlns:a16="http://schemas.microsoft.com/office/drawing/2014/main" id="{274CEA09-68A9-4D0D-8CBF-1F65D40CD75B}"/>
              </a:ext>
            </a:extLst>
          </p:cNvPr>
          <p:cNvSpPr txBox="1"/>
          <p:nvPr/>
        </p:nvSpPr>
        <p:spPr>
          <a:xfrm>
            <a:off x="5030492" y="3715583"/>
            <a:ext cx="381000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Georgia" pitchFamily="18" charset="0"/>
                <a:ea typeface="+mn-ea"/>
                <a:cs typeface="+mn-cs"/>
              </a:rPr>
              <a:t>Account Holder Distribution</a:t>
            </a:r>
          </a:p>
        </p:txBody>
      </p:sp>
      <p:sp>
        <p:nvSpPr>
          <p:cNvPr id="6" name="Footer Placeholder 5">
            <a:extLst>
              <a:ext uri="{FF2B5EF4-FFF2-40B4-BE49-F238E27FC236}">
                <a16:creationId xmlns:a16="http://schemas.microsoft.com/office/drawing/2014/main" id="{1A870A01-373C-4FE4-AE9F-19654C10E230}"/>
              </a:ext>
            </a:extLst>
          </p:cNvPr>
          <p:cNvSpPr>
            <a:spLocks noGrp="1"/>
          </p:cNvSpPr>
          <p:nvPr>
            <p:ph type="ftr" sz="quarter" idx="11"/>
          </p:nvPr>
        </p:nvSpPr>
        <p:spPr>
          <a:xfrm>
            <a:off x="13317" y="6629400"/>
            <a:ext cx="7961049" cy="2286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tint val="75000"/>
                  </a:prstClr>
                </a:solidFill>
                <a:effectLst/>
                <a:uLnTx/>
                <a:uFillTx/>
                <a:latin typeface="Georgia" panose="02040502050405020303" pitchFamily="18" charset="0"/>
                <a:ea typeface="+mn-ea"/>
                <a:cs typeface="+mn-cs"/>
              </a:rPr>
              <a:t>(1) Current administration fee is 5.5 basis-points. (2) Georgia Fund 1 Yield is calculated on an annualized basis.</a:t>
            </a:r>
          </a:p>
        </p:txBody>
      </p:sp>
      <p:graphicFrame>
        <p:nvGraphicFramePr>
          <p:cNvPr id="2" name="Chart 1">
            <a:extLst>
              <a:ext uri="{FF2B5EF4-FFF2-40B4-BE49-F238E27FC236}">
                <a16:creationId xmlns:a16="http://schemas.microsoft.com/office/drawing/2014/main" id="{2B847173-7543-838E-4416-589ED6EF083C}"/>
              </a:ext>
            </a:extLst>
          </p:cNvPr>
          <p:cNvGraphicFramePr>
            <a:graphicFrameLocks/>
          </p:cNvGraphicFramePr>
          <p:nvPr>
            <p:extLst>
              <p:ext uri="{D42A27DB-BD31-4B8C-83A1-F6EECF244321}">
                <p14:modId xmlns:p14="http://schemas.microsoft.com/office/powerpoint/2010/main" val="3421688313"/>
              </p:ext>
            </p:extLst>
          </p:nvPr>
        </p:nvGraphicFramePr>
        <p:xfrm>
          <a:off x="13317" y="3821193"/>
          <a:ext cx="4590830" cy="2745759"/>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517771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p:cNvGraphicFramePr>
          <p:nvPr>
            <p:extLst>
              <p:ext uri="{D42A27DB-BD31-4B8C-83A1-F6EECF244321}">
                <p14:modId xmlns:p14="http://schemas.microsoft.com/office/powerpoint/2010/main" val="3851322396"/>
              </p:ext>
            </p:extLst>
          </p:nvPr>
        </p:nvGraphicFramePr>
        <p:xfrm>
          <a:off x="140004" y="3089953"/>
          <a:ext cx="4519082" cy="374746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5077959" y="20579"/>
            <a:ext cx="3951391" cy="2939266"/>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Georgia" pitchFamily="18" charset="0"/>
                <a:ea typeface="+mn-ea"/>
                <a:cs typeface="+mn-cs"/>
              </a:rPr>
              <a:t>In The News:</a:t>
            </a:r>
            <a:r>
              <a:rPr kumimoji="0" lang="en-US" sz="1400" b="1" i="0" strike="noStrike" kern="1200" cap="none" spc="0" normalizeH="0" baseline="0" noProof="0" dirty="0">
                <a:ln>
                  <a:noFill/>
                </a:ln>
                <a:solidFill>
                  <a:prstClr val="black"/>
                </a:solidFill>
                <a:effectLst/>
                <a:uLnTx/>
                <a:uFillTx/>
                <a:latin typeface="Georgia" pitchFamily="18" charset="0"/>
                <a:ea typeface="+mn-ea"/>
                <a:cs typeface="+mn-cs"/>
              </a:rPr>
              <a:t>  </a:t>
            </a: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rPr>
              <a:t>Additional information on the Georgia Fund 1 (GF1) holdings can be found on the website at </a:t>
            </a: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hlinkClick r:id="rId4"/>
              </a:rPr>
              <a:t>https://ost.georgia.gov/gf1-holdings-reports</a:t>
            </a: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rPr>
              <a:t>.  Holdings are updated quarterly.  Other state portfolio holdings are listed on the website, as well.</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ea typeface="Calibri" panose="020F0502020204030204" pitchFamily="34" charset="0"/>
                <a:cs typeface="+mn-cs"/>
              </a:rPr>
              <a:t>In order to initiate a deposit or withdrawal from a GF1 account, an authorized user must call our office or log on to the secure Internet Participant Access System (IPAS) before 2:00pm on the business day preceding the day you want funds transferred to or from your account.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rPr>
              <a:t>For GF1 investment related questions, please direct inquiries to Jon Perregaux, Senior Portfolio Manager, at  </a:t>
            </a:r>
            <a:r>
              <a:rPr kumimoji="0" lang="en-US" sz="1150" b="1" i="0" u="none" strike="noStrike" kern="1200" cap="none" spc="0" normalizeH="0" baseline="0" noProof="0" dirty="0">
                <a:ln>
                  <a:noFill/>
                </a:ln>
                <a:solidFill>
                  <a:prstClr val="black"/>
                </a:solidFill>
                <a:effectLst/>
                <a:uLnTx/>
                <a:uFillTx/>
                <a:latin typeface="Georgia" panose="02040502050405020303" pitchFamily="18" charset="0"/>
                <a:cs typeface="+mn-cs"/>
              </a:rPr>
              <a:t>404-232-1498</a:t>
            </a: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rPr>
              <a:t> or </a:t>
            </a: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hlinkClick r:id="rId5"/>
              </a:rPr>
              <a:t>Jon.Perregaux@treasury.ga.gov</a:t>
            </a:r>
            <a:r>
              <a:rPr kumimoji="0" lang="en-US" sz="1150" b="0" i="0" u="none" strike="noStrike" kern="1200" cap="none" spc="0" normalizeH="0" baseline="0" noProof="0" dirty="0">
                <a:ln>
                  <a:noFill/>
                </a:ln>
                <a:solidFill>
                  <a:prstClr val="black"/>
                </a:solidFill>
                <a:effectLst/>
                <a:uLnTx/>
                <a:uFillTx/>
                <a:latin typeface="Georgia" panose="02040502050405020303" pitchFamily="18" charset="0"/>
                <a:cs typeface="+mn-cs"/>
              </a:rPr>
              <a:t>.</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000" dirty="0">
              <a:solidFill>
                <a:prstClr val="black"/>
              </a:solidFill>
              <a:latin typeface="Georgia" panose="02040502050405020303" pitchFamily="18" charset="0"/>
            </a:endParaRPr>
          </a:p>
        </p:txBody>
      </p:sp>
      <p:graphicFrame>
        <p:nvGraphicFramePr>
          <p:cNvPr id="7" name="Chart 6">
            <a:extLst>
              <a:ext uri="{FF2B5EF4-FFF2-40B4-BE49-F238E27FC236}">
                <a16:creationId xmlns:a16="http://schemas.microsoft.com/office/drawing/2014/main" id="{6739EEE0-E85E-45AC-895D-CB60D830CB56}"/>
              </a:ext>
            </a:extLst>
          </p:cNvPr>
          <p:cNvGraphicFramePr/>
          <p:nvPr>
            <p:extLst>
              <p:ext uri="{D42A27DB-BD31-4B8C-83A1-F6EECF244321}">
                <p14:modId xmlns:p14="http://schemas.microsoft.com/office/powerpoint/2010/main" val="4035803402"/>
              </p:ext>
            </p:extLst>
          </p:nvPr>
        </p:nvGraphicFramePr>
        <p:xfrm>
          <a:off x="4651380" y="3663483"/>
          <a:ext cx="4343400" cy="2743200"/>
        </p:xfrm>
        <a:graphic>
          <a:graphicData uri="http://schemas.openxmlformats.org/drawingml/2006/chart">
            <c:chart xmlns:c="http://schemas.openxmlformats.org/drawingml/2006/chart" xmlns:r="http://schemas.openxmlformats.org/officeDocument/2006/relationships" r:id="rId6"/>
          </a:graphicData>
        </a:graphic>
      </p:graphicFrame>
      <p:sp>
        <p:nvSpPr>
          <p:cNvPr id="4" name="Footer Placeholder 3">
            <a:extLst>
              <a:ext uri="{FF2B5EF4-FFF2-40B4-BE49-F238E27FC236}">
                <a16:creationId xmlns:a16="http://schemas.microsoft.com/office/drawing/2014/main" id="{80067664-8C62-4B6E-984B-1103785BDA35}"/>
              </a:ext>
            </a:extLst>
          </p:cNvPr>
          <p:cNvSpPr>
            <a:spLocks noGrp="1"/>
          </p:cNvSpPr>
          <p:nvPr>
            <p:ph type="ftr" sz="quarter" idx="11"/>
          </p:nvPr>
        </p:nvSpPr>
        <p:spPr>
          <a:xfrm>
            <a:off x="-10886" y="6640312"/>
            <a:ext cx="9014882" cy="2286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black">
                    <a:tint val="75000"/>
                  </a:prstClr>
                </a:solidFill>
                <a:effectLst/>
                <a:uLnTx/>
                <a:uFillTx/>
                <a:latin typeface="Georgia" panose="02040502050405020303" pitchFamily="18" charset="0"/>
                <a:ea typeface="+mn-ea"/>
                <a:cs typeface="+mn-cs"/>
              </a:rPr>
              <a:t>Georgia Fund 1 deposits are not guaranteed or insured by any bank, the FDIC, the Federal Reserve Board, the State of Georgia or any other agency.</a:t>
            </a:r>
          </a:p>
        </p:txBody>
      </p:sp>
      <p:graphicFrame>
        <p:nvGraphicFramePr>
          <p:cNvPr id="6" name="Chart 5">
            <a:extLst>
              <a:ext uri="{FF2B5EF4-FFF2-40B4-BE49-F238E27FC236}">
                <a16:creationId xmlns:a16="http://schemas.microsoft.com/office/drawing/2014/main" id="{9FF8D657-7441-9BBF-5584-994840E9DAB0}"/>
              </a:ext>
            </a:extLst>
          </p:cNvPr>
          <p:cNvGraphicFramePr/>
          <p:nvPr>
            <p:extLst>
              <p:ext uri="{D42A27DB-BD31-4B8C-83A1-F6EECF244321}">
                <p14:modId xmlns:p14="http://schemas.microsoft.com/office/powerpoint/2010/main" val="113642197"/>
              </p:ext>
            </p:extLst>
          </p:nvPr>
        </p:nvGraphicFramePr>
        <p:xfrm>
          <a:off x="0" y="20578"/>
          <a:ext cx="5120640" cy="3069375"/>
        </p:xfrm>
        <a:graphic>
          <a:graphicData uri="http://schemas.openxmlformats.org/drawingml/2006/chart">
            <c:chart xmlns:c="http://schemas.openxmlformats.org/drawingml/2006/chart" xmlns:r="http://schemas.openxmlformats.org/officeDocument/2006/relationships" r:id="rId7"/>
          </a:graphicData>
        </a:graphic>
      </p:graphicFrame>
      <p:cxnSp>
        <p:nvCxnSpPr>
          <p:cNvPr id="11" name="Straight Connector 10">
            <a:extLst>
              <a:ext uri="{FF2B5EF4-FFF2-40B4-BE49-F238E27FC236}">
                <a16:creationId xmlns:a16="http://schemas.microsoft.com/office/drawing/2014/main" id="{440E702E-989F-7284-5956-8ABF3381529F}"/>
              </a:ext>
            </a:extLst>
          </p:cNvPr>
          <p:cNvCxnSpPr/>
          <p:nvPr/>
        </p:nvCxnSpPr>
        <p:spPr>
          <a:xfrm>
            <a:off x="1828800" y="2850775"/>
            <a:ext cx="457200" cy="0"/>
          </a:xfrm>
          <a:prstGeom prst="line">
            <a:avLst/>
          </a:prstGeom>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485C95D5-9F5F-79E3-A269-FABA5835AEB4}"/>
              </a:ext>
            </a:extLst>
          </p:cNvPr>
          <p:cNvSpPr txBox="1"/>
          <p:nvPr/>
        </p:nvSpPr>
        <p:spPr>
          <a:xfrm>
            <a:off x="5894181" y="3122077"/>
            <a:ext cx="2318946" cy="307777"/>
          </a:xfrm>
          <a:prstGeom prst="rect">
            <a:avLst/>
          </a:prstGeom>
          <a:noFill/>
        </p:spPr>
        <p:txBody>
          <a:bodyPr wrap="square" rtlCol="0">
            <a:spAutoFit/>
          </a:bodyPr>
          <a:lstStyle/>
          <a:p>
            <a:r>
              <a:rPr lang="en-US" sz="1400" b="1" u="sng" dirty="0">
                <a:latin typeface="Georgia" panose="02040502050405020303" pitchFamily="18" charset="0"/>
              </a:rPr>
              <a:t>Maturity Distribution</a:t>
            </a:r>
          </a:p>
        </p:txBody>
      </p:sp>
      <p:sp>
        <p:nvSpPr>
          <p:cNvPr id="9" name="TextBox 8">
            <a:extLst>
              <a:ext uri="{FF2B5EF4-FFF2-40B4-BE49-F238E27FC236}">
                <a16:creationId xmlns:a16="http://schemas.microsoft.com/office/drawing/2014/main" id="{5438D9B6-F9AA-775D-03C7-9E736A39494B}"/>
              </a:ext>
            </a:extLst>
          </p:cNvPr>
          <p:cNvSpPr txBox="1"/>
          <p:nvPr/>
        </p:nvSpPr>
        <p:spPr>
          <a:xfrm>
            <a:off x="7291551" y="6499580"/>
            <a:ext cx="1740368" cy="253916"/>
          </a:xfrm>
          <a:prstGeom prst="rect">
            <a:avLst/>
          </a:prstGeom>
          <a:noFill/>
        </p:spPr>
        <p:txBody>
          <a:bodyPr wrap="square">
            <a:spAutoFit/>
          </a:bodyPr>
          <a:lstStyle/>
          <a:p>
            <a:pPr lvl="0" algn="r">
              <a:defRPr/>
            </a:pPr>
            <a:r>
              <a:rPr lang="en-US" sz="1050" b="1" dirty="0">
                <a:solidFill>
                  <a:prstClr val="black"/>
                </a:solidFill>
                <a:latin typeface="Georgia" panose="02040502050405020303" pitchFamily="18" charset="0"/>
              </a:rPr>
              <a:t>June 2, 2026</a:t>
            </a:r>
          </a:p>
        </p:txBody>
      </p:sp>
    </p:spTree>
    <p:extLst>
      <p:ext uri="{BB962C8B-B14F-4D97-AF65-F5344CB8AC3E}">
        <p14:creationId xmlns:p14="http://schemas.microsoft.com/office/powerpoint/2010/main" val="104165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5C9867B348EB44A1A9498701113B22" ma:contentTypeVersion="16" ma:contentTypeDescription="Create a new document." ma:contentTypeScope="" ma:versionID="5d01c030096a7e4a985a7f3a4745bfb3">
  <xsd:schema xmlns:xsd="http://www.w3.org/2001/XMLSchema" xmlns:xs="http://www.w3.org/2001/XMLSchema" xmlns:p="http://schemas.microsoft.com/office/2006/metadata/properties" xmlns:ns2="11676cdf-49c8-41e0-ac7e-e39869e87dfd" xmlns:ns3="a39f962f-a2d0-40df-b1a6-16a0f67e774c" targetNamespace="http://schemas.microsoft.com/office/2006/metadata/properties" ma:root="true" ma:fieldsID="b5d85ee3e58cf11688fdca05caf6580d" ns2:_="" ns3:_="">
    <xsd:import namespace="11676cdf-49c8-41e0-ac7e-e39869e87dfd"/>
    <xsd:import namespace="a39f962f-a2d0-40df-b1a6-16a0f67e774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676cdf-49c8-41e0-ac7e-e39869e87df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80dcd8b-0124-41a9-b418-a63085b65399}" ma:internalName="TaxCatchAll" ma:showField="CatchAllData" ma:web="11676cdf-49c8-41e0-ac7e-e39869e87df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39f962f-a2d0-40df-b1a6-16a0f67e774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845fb43-b1bd-4ec5-86b9-357ff82608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39f962f-a2d0-40df-b1a6-16a0f67e774c">
      <Terms xmlns="http://schemas.microsoft.com/office/infopath/2007/PartnerControls"/>
    </lcf76f155ced4ddcb4097134ff3c332f>
    <TaxCatchAll xmlns="11676cdf-49c8-41e0-ac7e-e39869e87df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BF966F-9D67-4149-8EE2-EADA473A2A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676cdf-49c8-41e0-ac7e-e39869e87dfd"/>
    <ds:schemaRef ds:uri="a39f962f-a2d0-40df-b1a6-16a0f67e77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A5CC33-90C1-4374-B7A1-211ABDE0A0C6}">
  <ds:schemaRefs>
    <ds:schemaRef ds:uri="http://purl.org/dc/terms/"/>
    <ds:schemaRef ds:uri="http://schemas.openxmlformats.org/package/2006/metadata/core-properties"/>
    <ds:schemaRef ds:uri="http://schemas.microsoft.com/office/2006/documentManagement/types"/>
    <ds:schemaRef ds:uri="http://purl.org/dc/elements/1.1/"/>
    <ds:schemaRef ds:uri="a39f962f-a2d0-40df-b1a6-16a0f67e774c"/>
    <ds:schemaRef ds:uri="http://schemas.microsoft.com/office/2006/metadata/properties"/>
    <ds:schemaRef ds:uri="http://purl.org/dc/dcmitype/"/>
    <ds:schemaRef ds:uri="http://schemas.microsoft.com/office/infopath/2007/PartnerControls"/>
    <ds:schemaRef ds:uri="11676cdf-49c8-41e0-ac7e-e39869e87dfd"/>
    <ds:schemaRef ds:uri="http://www.w3.org/XML/1998/namespace"/>
  </ds:schemaRefs>
</ds:datastoreItem>
</file>

<file path=customXml/itemProps3.xml><?xml version="1.0" encoding="utf-8"?>
<ds:datastoreItem xmlns:ds="http://schemas.openxmlformats.org/officeDocument/2006/customXml" ds:itemID="{466864B5-D416-4DF7-9F0C-79F93F5ABEE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43632</TotalTime>
  <Words>708</Words>
  <Application>Microsoft Office PowerPoint</Application>
  <PresentationFormat>On-screen Show (4:3)</PresentationFormat>
  <Paragraphs>54</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Georgia</vt:lpstr>
      <vt:lpstr>Times New Roman</vt:lpstr>
      <vt:lpstr>Office Theme</vt:lpstr>
      <vt:lpstr>Georgia Fund 1 (GF1)</vt:lpstr>
      <vt:lpstr>PowerPoint Presentation</vt:lpstr>
    </vt:vector>
  </TitlesOfParts>
  <Company>Georgia Office of Treasury and Fiscal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Georgia Fund 1</dc:title>
  <dc:creator>Glenn, Laura</dc:creator>
  <cp:lastModifiedBy>Jon Perregaux</cp:lastModifiedBy>
  <cp:revision>1339</cp:revision>
  <cp:lastPrinted>2020-12-10T20:19:52Z</cp:lastPrinted>
  <dcterms:created xsi:type="dcterms:W3CDTF">2012-10-10T14:07:08Z</dcterms:created>
  <dcterms:modified xsi:type="dcterms:W3CDTF">2026-06-05T21:00:33Z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0x010100275C9867B348EB44A1A9498701113B22</vt:lpwstr>
  </property>
  <property fmtid="{D5CDD505-2E9C-101B-9397-08002B2CF9AE}" pid="3" name="MSIP_Label_156482c9-f157-4dc5-90a8-bcdc35fe635a_Enabled">
    <vt:lpwstr>True</vt:lpwstr>
  </property>
  <property fmtid="{D5CDD505-2E9C-101B-9397-08002B2CF9AE}" pid="4" name="MSIP_Label_156482c9-f157-4dc5-90a8-bcdc35fe635a_SiteId">
    <vt:lpwstr>7df8af44-cefc-4a17-bec5-ad35b607979e</vt:lpwstr>
  </property>
  <property fmtid="{D5CDD505-2E9C-101B-9397-08002B2CF9AE}" pid="5" name="MSIP_Label_156482c9-f157-4dc5-90a8-bcdc35fe635a_Owner">
    <vt:lpwstr>laura.glenn@treasury.ga.gov</vt:lpwstr>
  </property>
  <property fmtid="{D5CDD505-2E9C-101B-9397-08002B2CF9AE}" pid="6" name="MSIP_Label_156482c9-f157-4dc5-90a8-bcdc35fe635a_SetDate">
    <vt:lpwstr>2019-08-27T16:29:54.4669330Z</vt:lpwstr>
  </property>
  <property fmtid="{D5CDD505-2E9C-101B-9397-08002B2CF9AE}" pid="7" name="MSIP_Label_156482c9-f157-4dc5-90a8-bcdc35fe635a_Name">
    <vt:lpwstr>General Restricted</vt:lpwstr>
  </property>
  <property fmtid="{D5CDD505-2E9C-101B-9397-08002B2CF9AE}" pid="8" name="MSIP_Label_156482c9-f157-4dc5-90a8-bcdc35fe635a_Application">
    <vt:lpwstr>Microsoft Azure Information Protection</vt:lpwstr>
  </property>
  <property fmtid="{D5CDD505-2E9C-101B-9397-08002B2CF9AE}" pid="9" name="MSIP_Label_156482c9-f157-4dc5-90a8-bcdc35fe635a_ActionId">
    <vt:lpwstr>d29e00a6-e5f2-4d2b-898e-acaa521cfa76</vt:lpwstr>
  </property>
  <property fmtid="{D5CDD505-2E9C-101B-9397-08002B2CF9AE}" pid="10" name="MSIP_Label_156482c9-f157-4dc5-90a8-bcdc35fe635a_Extended_MSFT_Method">
    <vt:lpwstr>Automatic</vt:lpwstr>
  </property>
  <property fmtid="{D5CDD505-2E9C-101B-9397-08002B2CF9AE}" pid="11" name="Sensitivity">
    <vt:lpwstr>General Restricted</vt:lpwstr>
  </property>
  <property fmtid="{D5CDD505-2E9C-101B-9397-08002B2CF9AE}" pid="12" name="MediaServiceImageTags">
    <vt:lpwstr/>
  </property>
</Properties>
</file>