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2.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drawings/drawing2.xml" ContentType="application/vnd.openxmlformats-officedocument.drawingml.chartshape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60" r:id="rId5"/>
    <p:sldId id="259" r:id="rId6"/>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5" autoAdjust="0"/>
    <p:restoredTop sz="94660"/>
  </p:normalViewPr>
  <p:slideViewPr>
    <p:cSldViewPr>
      <p:cViewPr varScale="1">
        <p:scale>
          <a:sx n="97" d="100"/>
          <a:sy n="97" d="100"/>
        </p:scale>
        <p:origin x="39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 Perregaux" userId="29a6f28f-c7fd-47e2-ba5e-0391ca17155e" providerId="ADAL" clId="{7852A095-CBC1-4435-90A0-06C91C7177B6}"/>
    <pc:docChg chg="modSld">
      <pc:chgData name="Jon Perregaux" userId="29a6f28f-c7fd-47e2-ba5e-0391ca17155e" providerId="ADAL" clId="{7852A095-CBC1-4435-90A0-06C91C7177B6}" dt="2026-06-04T18:42:05.935" v="30" actId="27918"/>
      <pc:docMkLst>
        <pc:docMk/>
      </pc:docMkLst>
      <pc:sldChg chg="mod">
        <pc:chgData name="Jon Perregaux" userId="29a6f28f-c7fd-47e2-ba5e-0391ca17155e" providerId="ADAL" clId="{7852A095-CBC1-4435-90A0-06C91C7177B6}" dt="2026-06-04T18:42:05.935" v="30" actId="27918"/>
        <pc:sldMkLst>
          <pc:docMk/>
          <pc:sldMk cId="104165197" sldId="259"/>
        </pc:sldMkLst>
      </pc:sldChg>
      <pc:sldChg chg="mod">
        <pc:chgData name="Jon Perregaux" userId="29a6f28f-c7fd-47e2-ba5e-0391ca17155e" providerId="ADAL" clId="{7852A095-CBC1-4435-90A0-06C91C7177B6}" dt="2026-06-04T17:48:49.909" v="22" actId="27918"/>
        <pc:sldMkLst>
          <pc:docMk/>
          <pc:sldMk cId="517771553" sldId="260"/>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20"/>
      <c:rotY val="0"/>
      <c:rAngAx val="0"/>
      <c:perspective val="0"/>
    </c:view3D>
    <c:floor>
      <c:thickness val="0"/>
    </c:floor>
    <c:sideWall>
      <c:thickness val="0"/>
    </c:sideWall>
    <c:backWall>
      <c:thickness val="0"/>
    </c:backWall>
    <c:plotArea>
      <c:layout>
        <c:manualLayout>
          <c:layoutTarget val="inner"/>
          <c:xMode val="edge"/>
          <c:yMode val="edge"/>
          <c:x val="0.10630297997322294"/>
          <c:y val="0.1162257755664039"/>
          <c:w val="0.80848073627365447"/>
          <c:h val="0.80399119746507297"/>
        </c:manualLayout>
      </c:layout>
      <c:pie3DChart>
        <c:varyColors val="1"/>
        <c:ser>
          <c:idx val="0"/>
          <c:order val="0"/>
          <c:dPt>
            <c:idx val="0"/>
            <c:bubble3D val="0"/>
            <c:extLst>
              <c:ext xmlns:c16="http://schemas.microsoft.com/office/drawing/2014/chart" uri="{C3380CC4-5D6E-409C-BE32-E72D297353CC}">
                <c16:uniqueId val="{00000001-0004-4513-B75C-23638E0314C8}"/>
              </c:ext>
            </c:extLst>
          </c:dPt>
          <c:dPt>
            <c:idx val="1"/>
            <c:bubble3D val="0"/>
            <c:extLst>
              <c:ext xmlns:c16="http://schemas.microsoft.com/office/drawing/2014/chart" uri="{C3380CC4-5D6E-409C-BE32-E72D297353CC}">
                <c16:uniqueId val="{00000003-0004-4513-B75C-23638E0314C8}"/>
              </c:ext>
            </c:extLst>
          </c:dPt>
          <c:dPt>
            <c:idx val="2"/>
            <c:bubble3D val="0"/>
            <c:extLst>
              <c:ext xmlns:c16="http://schemas.microsoft.com/office/drawing/2014/chart" uri="{C3380CC4-5D6E-409C-BE32-E72D297353CC}">
                <c16:uniqueId val="{00000005-0004-4513-B75C-23638E0314C8}"/>
              </c:ext>
            </c:extLst>
          </c:dPt>
          <c:dPt>
            <c:idx val="3"/>
            <c:bubble3D val="0"/>
            <c:extLst>
              <c:ext xmlns:c16="http://schemas.microsoft.com/office/drawing/2014/chart" uri="{C3380CC4-5D6E-409C-BE32-E72D297353CC}">
                <c16:uniqueId val="{00000007-0004-4513-B75C-23638E0314C8}"/>
              </c:ext>
            </c:extLst>
          </c:dPt>
          <c:dPt>
            <c:idx val="4"/>
            <c:bubble3D val="0"/>
            <c:extLst>
              <c:ext xmlns:c16="http://schemas.microsoft.com/office/drawing/2014/chart" uri="{C3380CC4-5D6E-409C-BE32-E72D297353CC}">
                <c16:uniqueId val="{00000009-0004-4513-B75C-23638E0314C8}"/>
              </c:ext>
            </c:extLst>
          </c:dPt>
          <c:dPt>
            <c:idx val="5"/>
            <c:bubble3D val="0"/>
            <c:extLst>
              <c:ext xmlns:c16="http://schemas.microsoft.com/office/drawing/2014/chart" uri="{C3380CC4-5D6E-409C-BE32-E72D297353CC}">
                <c16:uniqueId val="{0000000B-0004-4513-B75C-23638E0314C8}"/>
              </c:ext>
            </c:extLst>
          </c:dPt>
          <c:dPt>
            <c:idx val="6"/>
            <c:bubble3D val="0"/>
            <c:extLst>
              <c:ext xmlns:c16="http://schemas.microsoft.com/office/drawing/2014/chart" uri="{C3380CC4-5D6E-409C-BE32-E72D297353CC}">
                <c16:uniqueId val="{0000000D-0004-4513-B75C-23638E0314C8}"/>
              </c:ext>
            </c:extLst>
          </c:dPt>
          <c:dLbls>
            <c:dLbl>
              <c:idx val="0"/>
              <c:layout>
                <c:manualLayout>
                  <c:x val="2.9987337109177035E-2"/>
                  <c:y val="-2.8889253426655003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0004-4513-B75C-23638E0314C8}"/>
                </c:ext>
              </c:extLst>
            </c:dLbl>
            <c:dLbl>
              <c:idx val="1"/>
              <c:layout>
                <c:manualLayout>
                  <c:x val="-1.2536492149007797E-2"/>
                  <c:y val="-0.17096420239136775"/>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0004-4513-B75C-23638E0314C8}"/>
                </c:ext>
              </c:extLst>
            </c:dLbl>
            <c:dLbl>
              <c:idx val="2"/>
              <c:layout>
                <c:manualLayout>
                  <c:x val="0.10686374729474606"/>
                  <c:y val="4.1921114027413241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0004-4513-B75C-23638E0314C8}"/>
                </c:ext>
              </c:extLst>
            </c:dLbl>
            <c:dLbl>
              <c:idx val="3"/>
              <c:layout>
                <c:manualLayout>
                  <c:x val="5.5672744854261637E-2"/>
                  <c:y val="0.12169801691455234"/>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0004-4513-B75C-23638E0314C8}"/>
                </c:ext>
              </c:extLst>
            </c:dLbl>
            <c:dLbl>
              <c:idx val="4"/>
              <c:layout>
                <c:manualLayout>
                  <c:x val="-1.2219114058111158E-2"/>
                  <c:y val="-4.3086905803441239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0004-4513-B75C-23638E0314C8}"/>
                </c:ext>
              </c:extLst>
            </c:dLbl>
            <c:dLbl>
              <c:idx val="5"/>
              <c:layout>
                <c:manualLayout>
                  <c:x val="-5.1908642998572549E-2"/>
                  <c:y val="-1.2859069699620881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0004-4513-B75C-23638E0314C8}"/>
                </c:ext>
              </c:extLst>
            </c:dLbl>
            <c:dLbl>
              <c:idx val="6"/>
              <c:layout>
                <c:manualLayout>
                  <c:x val="0.10440023944375375"/>
                  <c:y val="-6.3054826480023335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0004-4513-B75C-23638E0314C8}"/>
                </c:ext>
              </c:extLst>
            </c:dLbl>
            <c:spPr>
              <a:noFill/>
              <a:ln>
                <a:noFill/>
              </a:ln>
              <a:effectLst/>
            </c:spPr>
            <c:txPr>
              <a:bodyPr wrap="square" lIns="38100" tIns="19050" rIns="38100" bIns="19050" anchor="ctr">
                <a:spAutoFit/>
              </a:bodyPr>
              <a:lstStyle/>
              <a:p>
                <a:pPr>
                  <a:defRPr sz="800" b="1">
                    <a:latin typeface="Cambria" panose="02040503050406030204" pitchFamily="18" charset="0"/>
                    <a:ea typeface="Cambria" panose="02040503050406030204" pitchFamily="18" charset="0"/>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DATA!$A$14:$A$20</c:f>
              <c:strCache>
                <c:ptCount val="7"/>
                <c:pt idx="0">
                  <c:v>State General Funds</c:v>
                </c:pt>
                <c:pt idx="1">
                  <c:v>State Agency Funds</c:v>
                </c:pt>
                <c:pt idx="2">
                  <c:v>Boards of Ed.</c:v>
                </c:pt>
                <c:pt idx="3">
                  <c:v>Cities </c:v>
                </c:pt>
                <c:pt idx="4">
                  <c:v>Counties</c:v>
                </c:pt>
                <c:pt idx="5">
                  <c:v>College &amp; Univ.</c:v>
                </c:pt>
                <c:pt idx="6">
                  <c:v>Special Dist.</c:v>
                </c:pt>
              </c:strCache>
            </c:strRef>
          </c:cat>
          <c:val>
            <c:numRef>
              <c:f>DATA!$B$14:$B$20</c:f>
              <c:numCache>
                <c:formatCode>0.00%</c:formatCode>
                <c:ptCount val="7"/>
                <c:pt idx="0">
                  <c:v>4.6800000000000001E-2</c:v>
                </c:pt>
                <c:pt idx="1">
                  <c:v>0.29360000000000003</c:v>
                </c:pt>
                <c:pt idx="2">
                  <c:v>0.28589999999999999</c:v>
                </c:pt>
                <c:pt idx="3">
                  <c:v>0.1087</c:v>
                </c:pt>
                <c:pt idx="4">
                  <c:v>0.20960000000000001</c:v>
                </c:pt>
                <c:pt idx="5">
                  <c:v>1.5100000000000001E-2</c:v>
                </c:pt>
                <c:pt idx="6">
                  <c:v>4.0300000000000002E-2</c:v>
                </c:pt>
              </c:numCache>
            </c:numRef>
          </c:val>
          <c:extLst>
            <c:ext xmlns:c16="http://schemas.microsoft.com/office/drawing/2014/chart" uri="{C3380CC4-5D6E-409C-BE32-E72D297353CC}">
              <c16:uniqueId val="{0000000E-0004-4513-B75C-23638E0314C8}"/>
            </c:ext>
          </c:extLst>
        </c:ser>
        <c:dLbls>
          <c:showLegendKey val="0"/>
          <c:showVal val="0"/>
          <c:showCatName val="0"/>
          <c:showSerName val="0"/>
          <c:showPercent val="0"/>
          <c:showBubbleSize val="0"/>
          <c:showLeaderLines val="1"/>
        </c:dLbls>
      </c:pie3DChart>
      <c:spPr>
        <a:noFill/>
        <a:ln w="25400">
          <a:no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0"/>
      <c:rotY val="40"/>
      <c:rAngAx val="0"/>
      <c:perspective val="0"/>
    </c:view3D>
    <c:floor>
      <c:thickness val="0"/>
    </c:floor>
    <c:sideWall>
      <c:thickness val="0"/>
    </c:sideWall>
    <c:backWall>
      <c:thickness val="0"/>
    </c:backWall>
    <c:plotArea>
      <c:layout>
        <c:manualLayout>
          <c:layoutTarget val="inner"/>
          <c:xMode val="edge"/>
          <c:yMode val="edge"/>
          <c:x val="0.1198442333927307"/>
          <c:y val="0.15490755612972235"/>
          <c:w val="0.75496641447044066"/>
          <c:h val="0.69902375575866993"/>
        </c:manualLayout>
      </c:layout>
      <c:pie3DChart>
        <c:varyColors val="1"/>
        <c:dLbls>
          <c:showLegendKey val="0"/>
          <c:showVal val="0"/>
          <c:showCatName val="1"/>
          <c:showSerName val="0"/>
          <c:showPercent val="1"/>
          <c:showBubbleSize val="0"/>
          <c:showLeaderLines val="0"/>
        </c:dLbls>
      </c:pie3DChart>
      <c:spPr>
        <a:noFill/>
        <a:ln w="25400">
          <a:noFill/>
        </a:ln>
      </c:spPr>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0"/>
      <c:rotY val="179"/>
      <c:rAngAx val="0"/>
      <c:perspective val="10"/>
    </c:view3D>
    <c:floor>
      <c:thickness val="0"/>
    </c:floor>
    <c:sideWall>
      <c:thickness val="0"/>
      <c:spPr>
        <a:noFill/>
        <a:ln w="25400">
          <a:noFill/>
        </a:ln>
      </c:spPr>
    </c:sideWall>
    <c:backWall>
      <c:thickness val="0"/>
      <c:spPr>
        <a:noFill/>
        <a:ln w="25400">
          <a:noFill/>
        </a:ln>
      </c:spPr>
    </c:backWall>
    <c:plotArea>
      <c:layout>
        <c:manualLayout>
          <c:layoutTarget val="inner"/>
          <c:xMode val="edge"/>
          <c:yMode val="edge"/>
          <c:x val="7.9057381780636621E-2"/>
          <c:y val="0.19359565060152767"/>
          <c:w val="0.79929402744166089"/>
          <c:h val="0.78755455231140092"/>
        </c:manualLayout>
      </c:layout>
      <c:pie3DChart>
        <c:varyColors val="1"/>
        <c:ser>
          <c:idx val="0"/>
          <c:order val="0"/>
          <c:dLbls>
            <c:dLbl>
              <c:idx val="0"/>
              <c:layout>
                <c:manualLayout>
                  <c:x val="1.3377319569663874E-2"/>
                  <c:y val="7.402980378103103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B533-4BCD-944D-9E44374EF10A}"/>
                </c:ext>
              </c:extLst>
            </c:dLbl>
            <c:dLbl>
              <c:idx val="1"/>
              <c:layout>
                <c:manualLayout>
                  <c:x val="-5.5532171031722377E-4"/>
                  <c:y val="-9.251531058617672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A-B533-4BCD-944D-9E44374EF10A}"/>
                </c:ext>
              </c:extLst>
            </c:dLbl>
            <c:dLbl>
              <c:idx val="2"/>
              <c:layout>
                <c:manualLayout>
                  <c:x val="-6.7443359915309531E-2"/>
                  <c:y val="-2.778539558642983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B533-4BCD-944D-9E44374EF10A}"/>
                </c:ext>
              </c:extLst>
            </c:dLbl>
            <c:dLbl>
              <c:idx val="3"/>
              <c:delete val="1"/>
              <c:extLst>
                <c:ext xmlns:c15="http://schemas.microsoft.com/office/drawing/2012/chart" uri="{CE6537A1-D6FC-4f65-9D91-7224C49458BB}"/>
                <c:ext xmlns:c16="http://schemas.microsoft.com/office/drawing/2014/chart" uri="{C3380CC4-5D6E-409C-BE32-E72D297353CC}">
                  <c16:uniqueId val="{0000000E-B533-4BCD-944D-9E44374EF10A}"/>
                </c:ext>
              </c:extLst>
            </c:dLbl>
            <c:dLbl>
              <c:idx val="4"/>
              <c:layout>
                <c:manualLayout>
                  <c:x val="-8.0495465961492804E-2"/>
                  <c:y val="-7.184206625563280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B533-4BCD-944D-9E44374EF10A}"/>
                </c:ext>
              </c:extLst>
            </c:dLbl>
            <c:dLbl>
              <c:idx val="5"/>
              <c:layout>
                <c:manualLayout>
                  <c:x val="-1.1250906698788673E-2"/>
                  <c:y val="-0.1632590478625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2-B533-4BCD-944D-9E44374EF10A}"/>
                </c:ext>
              </c:extLst>
            </c:dLbl>
            <c:dLbl>
              <c:idx val="6"/>
              <c:layout>
                <c:manualLayout>
                  <c:x val="7.4598710908483946E-3"/>
                  <c:y val="-6.675494826749178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B533-4BCD-944D-9E44374EF10A}"/>
                </c:ext>
              </c:extLst>
            </c:dLbl>
            <c:dLbl>
              <c:idx val="8"/>
              <c:layout>
                <c:manualLayout>
                  <c:x val="0"/>
                  <c:y val="-6.322222744239389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0-B533-4BCD-944D-9E44374EF10A}"/>
                </c:ext>
              </c:extLst>
            </c:dLbl>
            <c:dLbl>
              <c:idx val="9"/>
              <c:layout>
                <c:manualLayout>
                  <c:x val="8.8304075733581844E-2"/>
                  <c:y val="-2.017329270340186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B533-4BCD-944D-9E44374EF10A}"/>
                </c:ext>
              </c:extLst>
            </c:dLbl>
            <c:dLbl>
              <c:idx val="10"/>
              <c:layout>
                <c:manualLayout>
                  <c:x val="0.13966428728574135"/>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C-B533-4BCD-944D-9E44374EF10A}"/>
                </c:ext>
              </c:extLst>
            </c:dLbl>
            <c:numFmt formatCode="0.00%" sourceLinked="0"/>
            <c:spPr>
              <a:noFill/>
              <a:ln>
                <a:noFill/>
              </a:ln>
              <a:effectLst/>
            </c:spPr>
            <c:txPr>
              <a:bodyPr wrap="square" lIns="38100" tIns="19050" rIns="38100" bIns="19050" anchor="ctr">
                <a:spAutoFit/>
              </a:bodyPr>
              <a:lstStyle/>
              <a:p>
                <a:pPr>
                  <a:defRPr sz="800" b="1">
                    <a:latin typeface="Cambria" panose="02040503050406030204" pitchFamily="18" charset="0"/>
                    <a:ea typeface="Cambria" panose="02040503050406030204" pitchFamily="18" charset="0"/>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Sheet1!$B$2:$B$13</c:f>
              <c:strCache>
                <c:ptCount val="11"/>
                <c:pt idx="0">
                  <c:v>Repos ≤ 7 Days</c:v>
                </c:pt>
                <c:pt idx="1">
                  <c:v>Repos &gt; 7 Days</c:v>
                </c:pt>
                <c:pt idx="2">
                  <c:v>Bank Demand Deposits</c:v>
                </c:pt>
                <c:pt idx="3">
                  <c:v>Commercial Paper</c:v>
                </c:pt>
                <c:pt idx="4">
                  <c:v>Supranational</c:v>
                </c:pt>
                <c:pt idx="5">
                  <c:v>U.S. Treasuries</c:v>
                </c:pt>
                <c:pt idx="6">
                  <c:v>U.S. Treasury Floaters</c:v>
                </c:pt>
                <c:pt idx="7">
                  <c:v>Municipal Notes</c:v>
                </c:pt>
                <c:pt idx="8">
                  <c:v>Agency Notes</c:v>
                </c:pt>
                <c:pt idx="9">
                  <c:v>Agency Floaters</c:v>
                </c:pt>
                <c:pt idx="10">
                  <c:v>Money Market Funds</c:v>
                </c:pt>
              </c:strCache>
            </c:strRef>
          </c:cat>
          <c:val>
            <c:numRef>
              <c:f>Sheet1!$C$2:$C$13</c:f>
              <c:numCache>
                <c:formatCode>0.00%</c:formatCode>
                <c:ptCount val="11"/>
                <c:pt idx="0">
                  <c:v>0.28050000000000003</c:v>
                </c:pt>
                <c:pt idx="1">
                  <c:v>0.1497</c:v>
                </c:pt>
                <c:pt idx="2">
                  <c:v>0.1221</c:v>
                </c:pt>
                <c:pt idx="4">
                  <c:v>2.6100000000000002E-2</c:v>
                </c:pt>
                <c:pt idx="5">
                  <c:v>6.88E-2</c:v>
                </c:pt>
                <c:pt idx="6">
                  <c:v>4.1000000000000003E-3</c:v>
                </c:pt>
                <c:pt idx="8">
                  <c:v>0.17810000000000001</c:v>
                </c:pt>
                <c:pt idx="9">
                  <c:v>0.16039999999999999</c:v>
                </c:pt>
                <c:pt idx="10">
                  <c:v>1.0200000000000001E-2</c:v>
                </c:pt>
              </c:numCache>
            </c:numRef>
          </c:val>
          <c:extLst>
            <c:ext xmlns:c16="http://schemas.microsoft.com/office/drawing/2014/chart" uri="{C3380CC4-5D6E-409C-BE32-E72D297353CC}">
              <c16:uniqueId val="{00000008-B533-4BCD-944D-9E44374EF10A}"/>
            </c:ext>
          </c:extLst>
        </c:ser>
        <c:dLbls>
          <c:showLegendKey val="0"/>
          <c:showVal val="0"/>
          <c:showCatName val="0"/>
          <c:showSerName val="0"/>
          <c:showPercent val="0"/>
          <c:showBubbleSize val="0"/>
          <c:showLeaderLines val="1"/>
        </c:dLbls>
      </c:pie3DChart>
      <c:spPr>
        <a:noFill/>
        <a:ln w="25400">
          <a:noFill/>
        </a:ln>
      </c:spPr>
    </c:plotArea>
    <c:plotVisOnly val="1"/>
    <c:dispBlanksAs val="gap"/>
    <c:showDLblsOverMax val="0"/>
  </c:chart>
  <c:spPr>
    <a:effectLst>
      <a:softEdge rad="0"/>
    </a:effectLst>
    <a:scene3d>
      <a:camera prst="orthographicFront"/>
      <a:lightRig rig="threePt" dir="t"/>
    </a:scene3d>
  </c:spPr>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0"/>
      <c:rAngAx val="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spPr>
        <a:noFill/>
        <a:ln w="25400">
          <a:noFill/>
        </a:ln>
      </c:spPr>
    </c:plotArea>
    <c:plotVisOnly val="1"/>
    <c:dispBlanksAs val="gap"/>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0"/>
      <c:rotY val="230"/>
      <c:rAngAx val="0"/>
      <c:perspective val="0"/>
    </c:view3D>
    <c:floor>
      <c:thickness val="0"/>
    </c:floor>
    <c:sideWall>
      <c:thickness val="0"/>
      <c:spPr>
        <a:noFill/>
        <a:ln w="25400">
          <a:noFill/>
        </a:ln>
      </c:spPr>
    </c:sideWall>
    <c:backWall>
      <c:thickness val="0"/>
      <c:spPr>
        <a:noFill/>
        <a:ln w="25400">
          <a:noFill/>
        </a:ln>
      </c:spPr>
    </c:backWall>
    <c:plotArea>
      <c:layout>
        <c:manualLayout>
          <c:layoutTarget val="inner"/>
          <c:xMode val="edge"/>
          <c:yMode val="edge"/>
          <c:x val="7.6724915964451815E-2"/>
          <c:y val="0.10536162146398367"/>
          <c:w val="0.85618685822166962"/>
          <c:h val="0.84801108194808983"/>
        </c:manualLayout>
      </c:layout>
      <c:pie3DChart>
        <c:varyColors val="1"/>
        <c:ser>
          <c:idx val="1"/>
          <c:order val="0"/>
          <c:tx>
            <c:strRef>
              <c:f>Sheet1!$C$1</c:f>
              <c:strCache>
                <c:ptCount val="1"/>
                <c:pt idx="0">
                  <c:v>Maturity Distribution</c:v>
                </c:pt>
              </c:strCache>
            </c:strRef>
          </c:tx>
          <c:dPt>
            <c:idx val="0"/>
            <c:bubble3D val="0"/>
            <c:spPr>
              <a:scene3d>
                <a:camera prst="orthographicFront"/>
                <a:lightRig rig="threePt" dir="t"/>
              </a:scene3d>
              <a:sp3d>
                <a:bevelT w="0" h="0"/>
              </a:sp3d>
            </c:spPr>
            <c:extLst>
              <c:ext xmlns:c16="http://schemas.microsoft.com/office/drawing/2014/chart" uri="{C3380CC4-5D6E-409C-BE32-E72D297353CC}">
                <c16:uniqueId val="{00000001-44A7-4582-8C44-81DB56B67050}"/>
              </c:ext>
            </c:extLst>
          </c:dPt>
          <c:dLbls>
            <c:dLbl>
              <c:idx val="0"/>
              <c:layout>
                <c:manualLayout>
                  <c:x val="2.2635723166183164E-2"/>
                  <c:y val="-0.22551235783027121"/>
                </c:manualLayout>
              </c:layout>
              <c:tx>
                <c:rich>
                  <a:bodyPr wrap="square" lIns="38100" tIns="19050" rIns="38100" bIns="19050" anchor="ctr">
                    <a:noAutofit/>
                  </a:bodyPr>
                  <a:lstStyle/>
                  <a:p>
                    <a:pPr>
                      <a:defRPr/>
                    </a:pPr>
                    <a:fld id="{D1FFCF9B-F72E-4430-8AE7-EA952C8DD260}" type="CATEGORYNAME">
                      <a:rPr lang="en-US" sz="800" b="1">
                        <a:latin typeface="Georgia" panose="02040502050405020303" pitchFamily="18" charset="0"/>
                      </a:rPr>
                      <a:pPr>
                        <a:defRPr/>
                      </a:pPr>
                      <a:t>[CATEGORY NAME]</a:t>
                    </a:fld>
                    <a:r>
                      <a:rPr lang="en-US" sz="800" b="1" baseline="0" dirty="0">
                        <a:latin typeface="Georgia" panose="02040502050405020303" pitchFamily="18" charset="0"/>
                      </a:rPr>
                      <a:t>, </a:t>
                    </a:r>
                    <a:fld id="{C5EAC021-1C5B-4F24-AA1C-3D04712F150F}" type="VALUE">
                      <a:rPr lang="en-US" sz="800" b="1" baseline="0">
                        <a:latin typeface="Georgia" panose="02040502050405020303" pitchFamily="18" charset="0"/>
                      </a:rPr>
                      <a:pPr>
                        <a:defRPr/>
                      </a:pPr>
                      <a:t>[VALUE]</a:t>
                    </a:fld>
                    <a:endParaRPr lang="en-US" sz="800" b="1" baseline="0" dirty="0">
                      <a:latin typeface="Georgia" panose="02040502050405020303" pitchFamily="18" charset="0"/>
                    </a:endParaRP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1725287356321839"/>
                      <c:h val="0.12508601062108723"/>
                    </c:manualLayout>
                  </c15:layout>
                  <c15:dlblFieldTable/>
                  <c15:showDataLabelsRange val="0"/>
                </c:ext>
                <c:ext xmlns:c16="http://schemas.microsoft.com/office/drawing/2014/chart" uri="{C3380CC4-5D6E-409C-BE32-E72D297353CC}">
                  <c16:uniqueId val="{00000001-44A7-4582-8C44-81DB56B67050}"/>
                </c:ext>
              </c:extLst>
            </c:dLbl>
            <c:dLbl>
              <c:idx val="1"/>
              <c:layout>
                <c:manualLayout>
                  <c:x val="-0.1207027904406686"/>
                  <c:y val="-0.14199456838728491"/>
                </c:manualLayout>
              </c:layout>
              <c:tx>
                <c:rich>
                  <a:bodyPr wrap="square" lIns="38100" tIns="19050" rIns="38100" bIns="19050" anchor="ctr">
                    <a:noAutofit/>
                  </a:bodyPr>
                  <a:lstStyle/>
                  <a:p>
                    <a:pPr>
                      <a:defRPr/>
                    </a:pPr>
                    <a:fld id="{63E9D55E-A92E-4AB8-AB24-650EBEDFA477}" type="CATEGORYNAME">
                      <a:rPr lang="en-US" sz="800" b="1" i="0" baseline="0">
                        <a:latin typeface="Georgia" panose="02040502050405020303" pitchFamily="18" charset="0"/>
                      </a:rPr>
                      <a:pPr>
                        <a:defRPr/>
                      </a:pPr>
                      <a:t>[CATEGORY NAME]</a:t>
                    </a:fld>
                    <a:r>
                      <a:rPr lang="en-US" sz="800" b="1" i="0" baseline="0" dirty="0">
                        <a:latin typeface="Georgia" panose="02040502050405020303" pitchFamily="18" charset="0"/>
                      </a:rPr>
                      <a:t>,</a:t>
                    </a:r>
                  </a:p>
                  <a:p>
                    <a:pPr>
                      <a:defRPr/>
                    </a:pPr>
                    <a:r>
                      <a:rPr lang="en-US" sz="800" b="1" i="0" baseline="0" dirty="0">
                        <a:latin typeface="Georgia" panose="02040502050405020303" pitchFamily="18" charset="0"/>
                      </a:rPr>
                      <a:t> </a:t>
                    </a:r>
                    <a:fld id="{75365D05-B7E3-454F-9A20-2D5DBC8AB9C0}" type="VALUE">
                      <a:rPr lang="en-US" sz="800" b="1" i="0" baseline="0">
                        <a:latin typeface="Georgia" panose="02040502050405020303" pitchFamily="18" charset="0"/>
                      </a:rPr>
                      <a:pPr>
                        <a:defRPr/>
                      </a:pPr>
                      <a:t>[VALUE]</a:t>
                    </a:fld>
                    <a:endParaRPr lang="en-US" sz="800" b="1" i="0" baseline="0" dirty="0">
                      <a:latin typeface="Georgia" panose="02040502050405020303" pitchFamily="18" charset="0"/>
                    </a:endParaRP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14021563037378948"/>
                      <c:h val="0.10623640082285225"/>
                    </c:manualLayout>
                  </c15:layout>
                  <c15:dlblFieldTable/>
                  <c15:showDataLabelsRange val="0"/>
                </c:ext>
                <c:ext xmlns:c16="http://schemas.microsoft.com/office/drawing/2014/chart" uri="{C3380CC4-5D6E-409C-BE32-E72D297353CC}">
                  <c16:uniqueId val="{00000002-44A7-4582-8C44-81DB56B67050}"/>
                </c:ext>
              </c:extLst>
            </c:dLbl>
            <c:dLbl>
              <c:idx val="2"/>
              <c:layout>
                <c:manualLayout>
                  <c:x val="-7.5497076023391813E-2"/>
                  <c:y val="-0.1304656969962088"/>
                </c:manualLayout>
              </c:layout>
              <c:tx>
                <c:rich>
                  <a:bodyPr wrap="square" lIns="38100" tIns="19050" rIns="38100" bIns="19050" anchor="ctr">
                    <a:noAutofit/>
                  </a:bodyPr>
                  <a:lstStyle/>
                  <a:p>
                    <a:pPr>
                      <a:defRPr/>
                    </a:pPr>
                    <a:fld id="{F41884EB-3313-4E00-B637-A8E85FC3AAB0}" type="CATEGORYNAME">
                      <a:rPr lang="en-US" sz="800" b="1" i="0" baseline="0">
                        <a:latin typeface="Georgia" panose="02040502050405020303" pitchFamily="18" charset="0"/>
                      </a:rPr>
                      <a:pPr>
                        <a:defRPr/>
                      </a:pPr>
                      <a:t>[CATEGORY NAME]</a:t>
                    </a:fld>
                    <a:r>
                      <a:rPr lang="en-US" sz="800" b="1" i="0" baseline="0" dirty="0">
                        <a:latin typeface="Georgia" panose="02040502050405020303" pitchFamily="18" charset="0"/>
                      </a:rPr>
                      <a:t>, </a:t>
                    </a:r>
                    <a:fld id="{5B7989D7-1256-4F5F-8F09-8C5FBD4C221E}" type="VALUE">
                      <a:rPr lang="en-US" sz="800" b="1" i="0" baseline="0">
                        <a:latin typeface="Georgia" panose="02040502050405020303" pitchFamily="18" charset="0"/>
                      </a:rPr>
                      <a:pPr>
                        <a:defRPr/>
                      </a:pPr>
                      <a:t>[VALUE]</a:t>
                    </a:fld>
                    <a:endParaRPr lang="en-US" sz="800" b="1" i="0" baseline="0" dirty="0">
                      <a:latin typeface="Georgia" panose="02040502050405020303" pitchFamily="18" charset="0"/>
                    </a:endParaRP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19161141041580329"/>
                      <c:h val="9.8696412948381426E-2"/>
                    </c:manualLayout>
                  </c15:layout>
                  <c15:dlblFieldTable/>
                  <c15:showDataLabelsRange val="0"/>
                </c:ext>
                <c:ext xmlns:c16="http://schemas.microsoft.com/office/drawing/2014/chart" uri="{C3380CC4-5D6E-409C-BE32-E72D297353CC}">
                  <c16:uniqueId val="{00000003-44A7-4582-8C44-81DB56B67050}"/>
                </c:ext>
              </c:extLst>
            </c:dLbl>
            <c:dLbl>
              <c:idx val="3"/>
              <c:layout>
                <c:manualLayout>
                  <c:x val="-1.1494252873563324E-2"/>
                  <c:y val="-0.19467724867129538"/>
                </c:manualLayout>
              </c:layout>
              <c:tx>
                <c:rich>
                  <a:bodyPr/>
                  <a:lstStyle/>
                  <a:p>
                    <a:fld id="{948CD7FF-122B-4150-B32C-2311F17911CD}" type="CATEGORYNAME">
                      <a:rPr lang="en-US" sz="800" b="1">
                        <a:latin typeface="Georgia" panose="02040502050405020303" pitchFamily="18" charset="0"/>
                      </a:rPr>
                      <a:pPr/>
                      <a:t>[CATEGORY NAME]</a:t>
                    </a:fld>
                    <a:r>
                      <a:rPr lang="en-US" sz="800" b="1" baseline="0" dirty="0">
                        <a:latin typeface="Georgia" panose="02040502050405020303" pitchFamily="18" charset="0"/>
                      </a:rPr>
                      <a:t>, </a:t>
                    </a:r>
                    <a:fld id="{779DCE77-AF14-450D-B1FD-B5A5973AB6A0}" type="VALUE">
                      <a:rPr lang="en-US" sz="800" b="1" baseline="0">
                        <a:latin typeface="Georgia" panose="02040502050405020303" pitchFamily="18" charset="0"/>
                      </a:rPr>
                      <a:pPr/>
                      <a:t>[VALUE]</a:t>
                    </a:fld>
                    <a:endParaRPr lang="en-US" sz="800" b="1" baseline="0" dirty="0">
                      <a:latin typeface="Georgia" panose="02040502050405020303" pitchFamily="18" charset="0"/>
                    </a:endParaRP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4A7-4582-8C44-81DB56B67050}"/>
                </c:ext>
              </c:extLst>
            </c:dLbl>
            <c:dLbl>
              <c:idx val="4"/>
              <c:layout>
                <c:manualLayout>
                  <c:x val="-1.7026427731026917E-4"/>
                  <c:y val="0.16634814510180956"/>
                </c:manualLayout>
              </c:layout>
              <c:tx>
                <c:rich>
                  <a:bodyPr wrap="square" lIns="38100" tIns="19050" rIns="38100" bIns="19050" anchor="ctr">
                    <a:noAutofit/>
                  </a:bodyPr>
                  <a:lstStyle/>
                  <a:p>
                    <a:pPr>
                      <a:defRPr/>
                    </a:pPr>
                    <a:fld id="{D0CFA793-E902-41AB-A60B-CEF2EB6DF31D}" type="CATEGORYNAME">
                      <a:rPr lang="en-US" sz="800" b="1">
                        <a:latin typeface="Georgia" panose="02040502050405020303" pitchFamily="18" charset="0"/>
                      </a:rPr>
                      <a:pPr>
                        <a:defRPr/>
                      </a:pPr>
                      <a:t>[CATEGORY NAME]</a:t>
                    </a:fld>
                    <a:r>
                      <a:rPr lang="en-US" sz="800" b="1" baseline="0" dirty="0">
                        <a:latin typeface="Georgia" panose="02040502050405020303" pitchFamily="18" charset="0"/>
                      </a:rPr>
                      <a:t>, </a:t>
                    </a:r>
                    <a:fld id="{4264314B-F508-4506-BFD6-E84F34E057B9}" type="VALUE">
                      <a:rPr lang="en-US" sz="800" b="1" baseline="0">
                        <a:latin typeface="Georgia" panose="02040502050405020303" pitchFamily="18" charset="0"/>
                      </a:rPr>
                      <a:pPr>
                        <a:defRPr/>
                      </a:pPr>
                      <a:t>[VALUE]</a:t>
                    </a:fld>
                    <a:endParaRPr lang="en-US" sz="800" b="1" baseline="0" dirty="0">
                      <a:latin typeface="Georgia" panose="02040502050405020303" pitchFamily="18" charset="0"/>
                    </a:endParaRP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21329147434156931"/>
                      <c:h val="0.11020283367519897"/>
                    </c:manualLayout>
                  </c15:layout>
                  <c15:dlblFieldTable/>
                  <c15:showDataLabelsRange val="0"/>
                </c:ext>
                <c:ext xmlns:c16="http://schemas.microsoft.com/office/drawing/2014/chart" uri="{C3380CC4-5D6E-409C-BE32-E72D297353CC}">
                  <c16:uniqueId val="{00000005-44A7-4582-8C44-81DB56B67050}"/>
                </c:ext>
              </c:extLst>
            </c:dLbl>
            <c:dLbl>
              <c:idx val="5"/>
              <c:layout>
                <c:manualLayout>
                  <c:x val="-0.11781609195402304"/>
                  <c:y val="7.6444894269030977E-2"/>
                </c:manualLayout>
              </c:layout>
              <c:tx>
                <c:rich>
                  <a:bodyPr/>
                  <a:lstStyle/>
                  <a:p>
                    <a:fld id="{62C1F0E1-4351-46A8-9C07-01B72477E310}" type="CATEGORYNAME">
                      <a:rPr lang="en-US" sz="800" b="1">
                        <a:latin typeface="Georgia" panose="02040502050405020303" pitchFamily="18" charset="0"/>
                      </a:rPr>
                      <a:pPr/>
                      <a:t>[CATEGORY NAME]</a:t>
                    </a:fld>
                    <a:r>
                      <a:rPr lang="en-US" sz="800" b="1" baseline="0" dirty="0">
                        <a:latin typeface="Georgia" panose="02040502050405020303" pitchFamily="18" charset="0"/>
                      </a:rPr>
                      <a:t>, </a:t>
                    </a:r>
                    <a:fld id="{4656A5A3-346A-4410-8EAC-3DF427B93ED5}" type="VALUE">
                      <a:rPr lang="en-US" sz="800" b="1" baseline="0">
                        <a:latin typeface="Georgia" panose="02040502050405020303" pitchFamily="18" charset="0"/>
                      </a:rPr>
                      <a:pPr/>
                      <a:t>[VALUE]</a:t>
                    </a:fld>
                    <a:endParaRPr lang="en-US" sz="800" b="1" baseline="0" dirty="0">
                      <a:latin typeface="Georgia" panose="02040502050405020303" pitchFamily="18" charset="0"/>
                    </a:endParaRP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44A7-4582-8C44-81DB56B67050}"/>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Sheet1!$A$2:$A$7</c:f>
              <c:strCache>
                <c:ptCount val="6"/>
                <c:pt idx="0">
                  <c:v>Overnight</c:v>
                </c:pt>
                <c:pt idx="1">
                  <c:v>2-7 days</c:v>
                </c:pt>
                <c:pt idx="2">
                  <c:v>8-30 days</c:v>
                </c:pt>
                <c:pt idx="3">
                  <c:v>31-90 days</c:v>
                </c:pt>
                <c:pt idx="4">
                  <c:v>91-180 days</c:v>
                </c:pt>
                <c:pt idx="5">
                  <c:v>181+ days</c:v>
                </c:pt>
              </c:strCache>
            </c:strRef>
          </c:cat>
          <c:val>
            <c:numRef>
              <c:f>Sheet1!$C$2:$C$7</c:f>
              <c:numCache>
                <c:formatCode>0.00%</c:formatCode>
                <c:ptCount val="6"/>
                <c:pt idx="0">
                  <c:v>0.3301</c:v>
                </c:pt>
                <c:pt idx="1">
                  <c:v>8.7900000000000006E-2</c:v>
                </c:pt>
                <c:pt idx="2">
                  <c:v>6.1800000000000001E-2</c:v>
                </c:pt>
                <c:pt idx="3">
                  <c:v>0.1449</c:v>
                </c:pt>
                <c:pt idx="4">
                  <c:v>0.1037</c:v>
                </c:pt>
                <c:pt idx="5">
                  <c:v>0.27160000000000001</c:v>
                </c:pt>
              </c:numCache>
            </c:numRef>
          </c:val>
          <c:extLst>
            <c:ext xmlns:c16="http://schemas.microsoft.com/office/drawing/2014/chart" uri="{C3380CC4-5D6E-409C-BE32-E72D297353CC}">
              <c16:uniqueId val="{00000007-44A7-4582-8C44-81DB56B67050}"/>
            </c:ext>
          </c:extLst>
        </c:ser>
        <c:dLbls>
          <c:showLegendKey val="0"/>
          <c:showVal val="0"/>
          <c:showCatName val="0"/>
          <c:showSerName val="0"/>
          <c:showPercent val="0"/>
          <c:showBubbleSize val="0"/>
          <c:showLeaderLines val="1"/>
        </c:dLbls>
      </c:pie3DChart>
      <c:spPr>
        <a:noFill/>
        <a:ln w="25400">
          <a:noFill/>
        </a:ln>
      </c:spPr>
    </c:plotArea>
    <c:plotVisOnly val="1"/>
    <c:dispBlanksAs val="gap"/>
    <c:showDLblsOverMax val="0"/>
  </c:chart>
  <c:spPr>
    <a:effectLst>
      <a:softEdge rad="0"/>
    </a:effectLst>
    <a:scene3d>
      <a:camera prst="orthographicFront"/>
      <a:lightRig rig="threePt" dir="t"/>
    </a:scene3d>
  </c:spPr>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latin typeface="Georgia" pitchFamily="18" charset="0"/>
              </a:defRPr>
            </a:pPr>
            <a:r>
              <a:rPr lang="en-US" sz="1400" dirty="0">
                <a:latin typeface="Georgia" pitchFamily="18" charset="0"/>
              </a:rPr>
              <a:t>Monthly Yield</a:t>
            </a:r>
          </a:p>
        </c:rich>
      </c:tx>
      <c:overlay val="0"/>
    </c:title>
    <c:autoTitleDeleted val="0"/>
    <c:plotArea>
      <c:layout>
        <c:manualLayout>
          <c:layoutTarget val="inner"/>
          <c:xMode val="edge"/>
          <c:yMode val="edge"/>
          <c:x val="6.3686061822689738E-2"/>
          <c:y val="0.11941942442950194"/>
          <c:w val="0.91957999868282014"/>
          <c:h val="0.6268120078740157"/>
        </c:manualLayout>
      </c:layout>
      <c:lineChart>
        <c:grouping val="standard"/>
        <c:varyColors val="0"/>
        <c:ser>
          <c:idx val="0"/>
          <c:order val="0"/>
          <c:spPr>
            <a:ln w="19050"/>
          </c:spPr>
          <c:marker>
            <c:symbol val="none"/>
          </c:marker>
          <c:cat>
            <c:numRef>
              <c:f>Sheet1!$A$26:$A$63</c:f>
              <c:numCache>
                <c:formatCode>m/d/yyyy</c:formatCode>
                <c:ptCount val="38"/>
                <c:pt idx="0">
                  <c:v>45069</c:v>
                </c:pt>
                <c:pt idx="1">
                  <c:v>45100</c:v>
                </c:pt>
                <c:pt idx="2">
                  <c:v>45130</c:v>
                </c:pt>
                <c:pt idx="3">
                  <c:v>45161</c:v>
                </c:pt>
                <c:pt idx="4">
                  <c:v>45192</c:v>
                </c:pt>
                <c:pt idx="5">
                  <c:v>45222</c:v>
                </c:pt>
                <c:pt idx="6">
                  <c:v>45253</c:v>
                </c:pt>
                <c:pt idx="7">
                  <c:v>45283</c:v>
                </c:pt>
                <c:pt idx="8">
                  <c:v>45315</c:v>
                </c:pt>
                <c:pt idx="9">
                  <c:v>45346</c:v>
                </c:pt>
                <c:pt idx="10">
                  <c:v>45375</c:v>
                </c:pt>
                <c:pt idx="11">
                  <c:v>45406</c:v>
                </c:pt>
                <c:pt idx="12">
                  <c:v>45436</c:v>
                </c:pt>
                <c:pt idx="13">
                  <c:v>45467</c:v>
                </c:pt>
                <c:pt idx="14">
                  <c:v>45497</c:v>
                </c:pt>
                <c:pt idx="15">
                  <c:v>45528</c:v>
                </c:pt>
                <c:pt idx="16">
                  <c:v>45559</c:v>
                </c:pt>
                <c:pt idx="17">
                  <c:v>45589</c:v>
                </c:pt>
                <c:pt idx="18">
                  <c:v>45620</c:v>
                </c:pt>
                <c:pt idx="19">
                  <c:v>45650</c:v>
                </c:pt>
                <c:pt idx="20">
                  <c:v>45682</c:v>
                </c:pt>
                <c:pt idx="21">
                  <c:v>45713</c:v>
                </c:pt>
                <c:pt idx="22">
                  <c:v>45741</c:v>
                </c:pt>
                <c:pt idx="23">
                  <c:v>45772</c:v>
                </c:pt>
                <c:pt idx="24">
                  <c:v>45802</c:v>
                </c:pt>
                <c:pt idx="25">
                  <c:v>45833</c:v>
                </c:pt>
                <c:pt idx="26">
                  <c:v>45863</c:v>
                </c:pt>
                <c:pt idx="27">
                  <c:v>45894</c:v>
                </c:pt>
                <c:pt idx="28">
                  <c:v>45925</c:v>
                </c:pt>
                <c:pt idx="29">
                  <c:v>45955</c:v>
                </c:pt>
                <c:pt idx="30">
                  <c:v>45986</c:v>
                </c:pt>
                <c:pt idx="31">
                  <c:v>46016</c:v>
                </c:pt>
                <c:pt idx="32">
                  <c:v>46048</c:v>
                </c:pt>
                <c:pt idx="33">
                  <c:v>46079</c:v>
                </c:pt>
                <c:pt idx="34">
                  <c:v>46107</c:v>
                </c:pt>
                <c:pt idx="35">
                  <c:v>46138</c:v>
                </c:pt>
                <c:pt idx="36">
                  <c:v>46171</c:v>
                </c:pt>
              </c:numCache>
            </c:numRef>
          </c:cat>
          <c:val>
            <c:numRef>
              <c:f>Sheet1!$B$26:$B$63</c:f>
              <c:numCache>
                <c:formatCode>0.00</c:formatCode>
                <c:ptCount val="38"/>
                <c:pt idx="0">
                  <c:v>5</c:v>
                </c:pt>
                <c:pt idx="1">
                  <c:v>5.12</c:v>
                </c:pt>
                <c:pt idx="2">
                  <c:v>5.21</c:v>
                </c:pt>
                <c:pt idx="3">
                  <c:v>5.36</c:v>
                </c:pt>
                <c:pt idx="4">
                  <c:v>5.37</c:v>
                </c:pt>
                <c:pt idx="5">
                  <c:v>5.38</c:v>
                </c:pt>
                <c:pt idx="6">
                  <c:v>5.4</c:v>
                </c:pt>
                <c:pt idx="7">
                  <c:v>5.39</c:v>
                </c:pt>
                <c:pt idx="8">
                  <c:v>5.38</c:v>
                </c:pt>
                <c:pt idx="9">
                  <c:v>5.39</c:v>
                </c:pt>
                <c:pt idx="10">
                  <c:v>5.38</c:v>
                </c:pt>
                <c:pt idx="11">
                  <c:v>5.39</c:v>
                </c:pt>
                <c:pt idx="12">
                  <c:v>5.39</c:v>
                </c:pt>
                <c:pt idx="13">
                  <c:v>5.4</c:v>
                </c:pt>
                <c:pt idx="14">
                  <c:v>5.38</c:v>
                </c:pt>
                <c:pt idx="15">
                  <c:v>5.36</c:v>
                </c:pt>
                <c:pt idx="16">
                  <c:v>5.17</c:v>
                </c:pt>
                <c:pt idx="17">
                  <c:v>4.84</c:v>
                </c:pt>
                <c:pt idx="18">
                  <c:v>4.6900000000000004</c:v>
                </c:pt>
                <c:pt idx="19">
                  <c:v>4.5599999999999996</c:v>
                </c:pt>
                <c:pt idx="20">
                  <c:v>4.37</c:v>
                </c:pt>
                <c:pt idx="21">
                  <c:v>4.43</c:v>
                </c:pt>
                <c:pt idx="22">
                  <c:v>4.37</c:v>
                </c:pt>
                <c:pt idx="23">
                  <c:v>4.3899999999999997</c:v>
                </c:pt>
                <c:pt idx="24">
                  <c:v>4.3600000000000003</c:v>
                </c:pt>
                <c:pt idx="25">
                  <c:v>4.37</c:v>
                </c:pt>
                <c:pt idx="26">
                  <c:v>4.3600000000000003</c:v>
                </c:pt>
                <c:pt idx="27">
                  <c:v>4.33</c:v>
                </c:pt>
                <c:pt idx="28">
                  <c:v>4.28</c:v>
                </c:pt>
                <c:pt idx="29">
                  <c:v>4.1500000000000004</c:v>
                </c:pt>
                <c:pt idx="30">
                  <c:v>4</c:v>
                </c:pt>
                <c:pt idx="31">
                  <c:v>3.8</c:v>
                </c:pt>
                <c:pt idx="32">
                  <c:v>3.71</c:v>
                </c:pt>
                <c:pt idx="33">
                  <c:v>3.76</c:v>
                </c:pt>
                <c:pt idx="34">
                  <c:v>3.68</c:v>
                </c:pt>
                <c:pt idx="35">
                  <c:v>3.7</c:v>
                </c:pt>
                <c:pt idx="36">
                  <c:v>3.65</c:v>
                </c:pt>
              </c:numCache>
            </c:numRef>
          </c:val>
          <c:smooth val="0"/>
          <c:extLst>
            <c:ext xmlns:c16="http://schemas.microsoft.com/office/drawing/2014/chart" uri="{C3380CC4-5D6E-409C-BE32-E72D297353CC}">
              <c16:uniqueId val="{00000000-20B4-4A8F-8D6F-8C9B54730613}"/>
            </c:ext>
          </c:extLst>
        </c:ser>
        <c:ser>
          <c:idx val="1"/>
          <c:order val="1"/>
          <c:spPr>
            <a:ln w="19050"/>
          </c:spPr>
          <c:marker>
            <c:symbol val="none"/>
          </c:marker>
          <c:cat>
            <c:numRef>
              <c:f>Sheet1!$A$26:$A$63</c:f>
              <c:numCache>
                <c:formatCode>m/d/yyyy</c:formatCode>
                <c:ptCount val="38"/>
                <c:pt idx="0">
                  <c:v>45069</c:v>
                </c:pt>
                <c:pt idx="1">
                  <c:v>45100</c:v>
                </c:pt>
                <c:pt idx="2">
                  <c:v>45130</c:v>
                </c:pt>
                <c:pt idx="3">
                  <c:v>45161</c:v>
                </c:pt>
                <c:pt idx="4">
                  <c:v>45192</c:v>
                </c:pt>
                <c:pt idx="5">
                  <c:v>45222</c:v>
                </c:pt>
                <c:pt idx="6">
                  <c:v>45253</c:v>
                </c:pt>
                <c:pt idx="7">
                  <c:v>45283</c:v>
                </c:pt>
                <c:pt idx="8">
                  <c:v>45315</c:v>
                </c:pt>
                <c:pt idx="9">
                  <c:v>45346</c:v>
                </c:pt>
                <c:pt idx="10">
                  <c:v>45375</c:v>
                </c:pt>
                <c:pt idx="11">
                  <c:v>45406</c:v>
                </c:pt>
                <c:pt idx="12">
                  <c:v>45436</c:v>
                </c:pt>
                <c:pt idx="13">
                  <c:v>45467</c:v>
                </c:pt>
                <c:pt idx="14">
                  <c:v>45497</c:v>
                </c:pt>
                <c:pt idx="15">
                  <c:v>45528</c:v>
                </c:pt>
                <c:pt idx="16">
                  <c:v>45559</c:v>
                </c:pt>
                <c:pt idx="17">
                  <c:v>45589</c:v>
                </c:pt>
                <c:pt idx="18">
                  <c:v>45620</c:v>
                </c:pt>
                <c:pt idx="19">
                  <c:v>45650</c:v>
                </c:pt>
                <c:pt idx="20">
                  <c:v>45682</c:v>
                </c:pt>
                <c:pt idx="21">
                  <c:v>45713</c:v>
                </c:pt>
                <c:pt idx="22">
                  <c:v>45741</c:v>
                </c:pt>
                <c:pt idx="23">
                  <c:v>45772</c:v>
                </c:pt>
                <c:pt idx="24">
                  <c:v>45802</c:v>
                </c:pt>
                <c:pt idx="25">
                  <c:v>45833</c:v>
                </c:pt>
                <c:pt idx="26">
                  <c:v>45863</c:v>
                </c:pt>
                <c:pt idx="27">
                  <c:v>45894</c:v>
                </c:pt>
                <c:pt idx="28">
                  <c:v>45925</c:v>
                </c:pt>
                <c:pt idx="29">
                  <c:v>45955</c:v>
                </c:pt>
                <c:pt idx="30">
                  <c:v>45986</c:v>
                </c:pt>
                <c:pt idx="31">
                  <c:v>46016</c:v>
                </c:pt>
                <c:pt idx="32">
                  <c:v>46048</c:v>
                </c:pt>
                <c:pt idx="33">
                  <c:v>46079</c:v>
                </c:pt>
                <c:pt idx="34">
                  <c:v>46107</c:v>
                </c:pt>
                <c:pt idx="35">
                  <c:v>46138</c:v>
                </c:pt>
                <c:pt idx="36">
                  <c:v>46171</c:v>
                </c:pt>
              </c:numCache>
            </c:numRef>
          </c:cat>
          <c:val>
            <c:numRef>
              <c:f>Sheet1!$C$26:$C$63</c:f>
              <c:numCache>
                <c:formatCode>0.00</c:formatCode>
                <c:ptCount val="38"/>
                <c:pt idx="0">
                  <c:v>4.9000000000000004</c:v>
                </c:pt>
                <c:pt idx="1">
                  <c:v>5</c:v>
                </c:pt>
                <c:pt idx="2">
                  <c:v>5.03</c:v>
                </c:pt>
                <c:pt idx="3">
                  <c:v>5.21</c:v>
                </c:pt>
                <c:pt idx="4">
                  <c:v>5.26</c:v>
                </c:pt>
                <c:pt idx="5">
                  <c:v>5.26</c:v>
                </c:pt>
                <c:pt idx="6">
                  <c:v>5.29</c:v>
                </c:pt>
                <c:pt idx="7">
                  <c:v>5.29</c:v>
                </c:pt>
                <c:pt idx="8">
                  <c:v>5.29</c:v>
                </c:pt>
                <c:pt idx="9">
                  <c:v>5.27</c:v>
                </c:pt>
                <c:pt idx="10">
                  <c:v>5.26</c:v>
                </c:pt>
                <c:pt idx="11">
                  <c:v>5.26</c:v>
                </c:pt>
                <c:pt idx="12">
                  <c:v>5.26</c:v>
                </c:pt>
                <c:pt idx="13">
                  <c:v>5.26</c:v>
                </c:pt>
                <c:pt idx="14">
                  <c:v>5.29</c:v>
                </c:pt>
                <c:pt idx="15">
                  <c:v>5.25</c:v>
                </c:pt>
                <c:pt idx="16">
                  <c:v>5.15</c:v>
                </c:pt>
                <c:pt idx="17">
                  <c:v>4.8499999999999996</c:v>
                </c:pt>
                <c:pt idx="18">
                  <c:v>4.67</c:v>
                </c:pt>
                <c:pt idx="19">
                  <c:v>4.51</c:v>
                </c:pt>
                <c:pt idx="20">
                  <c:v>4.32</c:v>
                </c:pt>
                <c:pt idx="21">
                  <c:v>4.3</c:v>
                </c:pt>
                <c:pt idx="22">
                  <c:v>4.2699999999999996</c:v>
                </c:pt>
                <c:pt idx="23">
                  <c:v>4.26</c:v>
                </c:pt>
                <c:pt idx="24">
                  <c:v>4.24</c:v>
                </c:pt>
                <c:pt idx="25">
                  <c:v>4.22</c:v>
                </c:pt>
                <c:pt idx="26">
                  <c:v>4.24</c:v>
                </c:pt>
                <c:pt idx="27">
                  <c:v>4.24</c:v>
                </c:pt>
                <c:pt idx="28">
                  <c:v>4.2</c:v>
                </c:pt>
                <c:pt idx="29">
                  <c:v>4.07</c:v>
                </c:pt>
                <c:pt idx="30">
                  <c:v>3.93</c:v>
                </c:pt>
                <c:pt idx="31">
                  <c:v>3.78</c:v>
                </c:pt>
                <c:pt idx="32">
                  <c:v>3.65</c:v>
                </c:pt>
                <c:pt idx="33">
                  <c:v>3.61</c:v>
                </c:pt>
                <c:pt idx="34">
                  <c:v>3.6</c:v>
                </c:pt>
                <c:pt idx="35">
                  <c:v>3.58</c:v>
                </c:pt>
                <c:pt idx="36">
                  <c:v>3.55</c:v>
                </c:pt>
              </c:numCache>
            </c:numRef>
          </c:val>
          <c:smooth val="0"/>
          <c:extLst>
            <c:ext xmlns:c16="http://schemas.microsoft.com/office/drawing/2014/chart" uri="{C3380CC4-5D6E-409C-BE32-E72D297353CC}">
              <c16:uniqueId val="{00000000-9AD0-4F53-81D4-AE8459080480}"/>
            </c:ext>
          </c:extLst>
        </c:ser>
        <c:dLbls>
          <c:showLegendKey val="0"/>
          <c:showVal val="0"/>
          <c:showCatName val="0"/>
          <c:showSerName val="0"/>
          <c:showPercent val="0"/>
          <c:showBubbleSize val="0"/>
        </c:dLbls>
        <c:smooth val="0"/>
        <c:axId val="742039088"/>
        <c:axId val="742040768"/>
      </c:lineChart>
      <c:dateAx>
        <c:axId val="742039088"/>
        <c:scaling>
          <c:orientation val="minMax"/>
        </c:scaling>
        <c:delete val="0"/>
        <c:axPos val="b"/>
        <c:numFmt formatCode="m/d/yyyy" sourceLinked="1"/>
        <c:majorTickMark val="out"/>
        <c:minorTickMark val="none"/>
        <c:tickLblPos val="nextTo"/>
        <c:txPr>
          <a:bodyPr/>
          <a:lstStyle/>
          <a:p>
            <a:pPr>
              <a:defRPr sz="800" baseline="0">
                <a:latin typeface="Georgia" pitchFamily="18" charset="0"/>
              </a:defRPr>
            </a:pPr>
            <a:endParaRPr lang="en-US"/>
          </a:p>
        </c:txPr>
        <c:crossAx val="742040768"/>
        <c:crosses val="autoZero"/>
        <c:auto val="1"/>
        <c:lblOffset val="100"/>
        <c:baseTimeUnit val="months"/>
      </c:dateAx>
      <c:valAx>
        <c:axId val="742040768"/>
        <c:scaling>
          <c:orientation val="minMax"/>
          <c:max val="5.8"/>
          <c:min val="3.2"/>
        </c:scaling>
        <c:delete val="0"/>
        <c:axPos val="l"/>
        <c:majorGridlines>
          <c:spPr>
            <a:ln w="6350"/>
          </c:spPr>
        </c:majorGridlines>
        <c:numFmt formatCode="0.00" sourceLinked="1"/>
        <c:majorTickMark val="out"/>
        <c:minorTickMark val="none"/>
        <c:tickLblPos val="nextTo"/>
        <c:spPr>
          <a:ln w="9525"/>
        </c:spPr>
        <c:txPr>
          <a:bodyPr/>
          <a:lstStyle/>
          <a:p>
            <a:pPr>
              <a:defRPr sz="750" baseline="0">
                <a:latin typeface="Georgia" pitchFamily="18" charset="0"/>
              </a:defRPr>
            </a:pPr>
            <a:endParaRPr lang="en-US"/>
          </a:p>
        </c:txPr>
        <c:crossAx val="742039088"/>
        <c:crosses val="autoZero"/>
        <c:crossBetween val="between"/>
        <c:majorUnit val="0.2"/>
        <c:minorUnit val="0.1"/>
      </c:valAx>
    </c:plotArea>
    <c:plotVisOnly val="1"/>
    <c:dispBlanksAs val="gap"/>
    <c:showDLblsOverMax val="0"/>
  </c:chart>
  <c:spPr>
    <a:ln>
      <a:solidFill>
        <a:schemeClr val="tx1">
          <a:tint val="75000"/>
          <a:shade val="95000"/>
          <a:satMod val="105000"/>
          <a:alpha val="90000"/>
        </a:schemeClr>
      </a:solidFill>
    </a:ln>
  </c:spPr>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cdr:x>
      <cdr:y>0</cdr:y>
    </cdr:from>
    <cdr:to>
      <cdr:x>1</cdr:x>
      <cdr:y>1</cdr:y>
    </cdr:to>
    <cdr:sp macro="" textlink="">
      <cdr:nvSpPr>
        <cdr:cNvPr id="4" name="TextBox 3"/>
        <cdr:cNvSpPr txBox="1"/>
      </cdr:nvSpPr>
      <cdr:spPr>
        <a:xfrm xmlns:a="http://schemas.openxmlformats.org/drawingml/2006/main">
          <a:off x="0" y="0"/>
          <a:ext cx="4519082" cy="38656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u="sng" dirty="0">
              <a:latin typeface="Georgia" pitchFamily="18" charset="0"/>
            </a:rPr>
            <a:t>Portfolio Strategy:</a:t>
          </a:r>
        </a:p>
        <a:p xmlns:a="http://schemas.openxmlformats.org/drawingml/2006/main">
          <a:pPr algn="just"/>
          <a:r>
            <a:rPr lang="en-US" sz="1110" dirty="0"/>
            <a:t>The Federal Open Market Committee (FOMC) did not hold a meeting in May. Although rates were on hold, the market experienced a fair amount of volatility due to uncertainty surrounding the ongoing conflict in the Middle East. The closure of the Strait of Hormuz has caused the price of oil and fertilizer to spike, putting upward pressure on inflation, resulting in a steeper yield curve. Expectations are that once a deal between the United States and Iran is reached upward pressure on rates will decrease leading to a flatter yield curve.</a:t>
          </a:r>
        </a:p>
        <a:p xmlns:a="http://schemas.openxmlformats.org/drawingml/2006/main">
          <a:pPr algn="just"/>
          <a:r>
            <a:rPr lang="en-US" sz="1110" dirty="0"/>
            <a:t>May Nonfarm Payrolls surprised to the upside coming in at +172k versus expectations of +88k and the ADP Employment Change report came in at +122k versus expectations of +120k. The unemployment rate was unchanged at 4.3%. Consumer Price Index (CPI) and Producer Price Index (PPI) data for May will be released later in the month. Expectations are that YoY CPI and PPI will show a further increase in prices, however, the MoM data is expected to decrease.</a:t>
          </a:r>
        </a:p>
        <a:p xmlns:a="http://schemas.openxmlformats.org/drawingml/2006/main">
          <a:pPr algn="just"/>
          <a:r>
            <a:rPr lang="en-US" sz="1110" dirty="0"/>
            <a:t>Overnight General Collateral (GC) Repurchase Agreements averaged a yield of 3.57% in May. Treasury Bill yields as of 5/29/2026: 1-month 3.64% (MoM Δ </a:t>
          </a:r>
          <a:r>
            <a:rPr lang="en-US" sz="1110" dirty="0">
              <a:solidFill>
                <a:srgbClr val="00B050"/>
              </a:solidFill>
            </a:rPr>
            <a:t>+0.02</a:t>
          </a:r>
          <a:r>
            <a:rPr lang="en-US" sz="1110" dirty="0"/>
            <a:t>), 3-month 3.63% (MoM Δ 0.00), 6-month 3.70% (MoM Δ </a:t>
          </a:r>
          <a:r>
            <a:rPr lang="en-US" sz="1110" dirty="0">
              <a:solidFill>
                <a:srgbClr val="00B050"/>
              </a:solidFill>
            </a:rPr>
            <a:t>+0.04</a:t>
          </a:r>
          <a:r>
            <a:rPr lang="en-US" sz="1110" dirty="0"/>
            <a:t>), 12-month 3.77% (MoM Δ </a:t>
          </a:r>
          <a:r>
            <a:rPr lang="en-US" sz="1110" dirty="0">
              <a:solidFill>
                <a:srgbClr val="00B050"/>
              </a:solidFill>
            </a:rPr>
            <a:t>+0.05</a:t>
          </a:r>
          <a:r>
            <a:rPr lang="en-US" sz="1110" dirty="0"/>
            <a:t>).</a:t>
          </a:r>
          <a:endParaRPr lang="en-US" sz="1110" b="1" u="sng" dirty="0">
            <a:latin typeface="Georgia" pitchFamily="18" charset="0"/>
          </a:endParaRPr>
        </a:p>
      </cdr:txBody>
    </cdr:sp>
  </cdr:relSizeAnchor>
  <cdr:relSizeAnchor xmlns:cdr="http://schemas.openxmlformats.org/drawingml/2006/chartDrawing">
    <cdr:from>
      <cdr:x>0.42429</cdr:x>
      <cdr:y>0.90826</cdr:y>
    </cdr:from>
    <cdr:to>
      <cdr:x>1</cdr:x>
      <cdr:y>0.97602</cdr:y>
    </cdr:to>
    <cdr:sp macro="" textlink="">
      <cdr:nvSpPr>
        <cdr:cNvPr id="5" name="TextBox 4">
          <a:extLst xmlns:a="http://schemas.openxmlformats.org/drawingml/2006/main">
            <a:ext uri="{FF2B5EF4-FFF2-40B4-BE49-F238E27FC236}">
              <a16:creationId xmlns:a16="http://schemas.microsoft.com/office/drawing/2014/main" id="{0209E217-A61B-40CE-A070-0ED617BA4639}"/>
            </a:ext>
          </a:extLst>
        </cdr:cNvPr>
        <cdr:cNvSpPr txBox="1"/>
      </cdr:nvSpPr>
      <cdr:spPr>
        <a:xfrm xmlns:a="http://schemas.openxmlformats.org/drawingml/2006/main">
          <a:off x="1917401" y="3403688"/>
          <a:ext cx="2601681" cy="2539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dirty="0">
              <a:latin typeface="Georgia" panose="02040502050405020303" pitchFamily="18" charset="0"/>
            </a:rPr>
            <a:t>Jon Perregaux – Senior Portfolio Manager</a:t>
          </a:r>
        </a:p>
      </cdr:txBody>
    </cdr:sp>
  </cdr:relSizeAnchor>
</c:userShapes>
</file>

<file path=ppt/drawings/drawing2.xml><?xml version="1.0" encoding="utf-8"?>
<c:userShapes xmlns:c="http://schemas.openxmlformats.org/drawingml/2006/chart">
  <cdr:relSizeAnchor xmlns:cdr="http://schemas.openxmlformats.org/drawingml/2006/chartDrawing">
    <cdr:from>
      <cdr:x>0.22523</cdr:x>
      <cdr:y>0.83123</cdr:y>
    </cdr:from>
    <cdr:to>
      <cdr:x>0.75228</cdr:x>
      <cdr:y>0.92576</cdr:y>
    </cdr:to>
    <cdr:sp macro="" textlink="">
      <cdr:nvSpPr>
        <cdr:cNvPr id="2" name="TextBox 1">
          <a:extLst xmlns:a="http://schemas.openxmlformats.org/drawingml/2006/main">
            <a:ext uri="{FF2B5EF4-FFF2-40B4-BE49-F238E27FC236}">
              <a16:creationId xmlns:a16="http://schemas.microsoft.com/office/drawing/2014/main" id="{4E5A4177-8471-132A-741F-F6C4B4DA0F5F}"/>
            </a:ext>
          </a:extLst>
        </cdr:cNvPr>
        <cdr:cNvSpPr txBox="1"/>
      </cdr:nvSpPr>
      <cdr:spPr>
        <a:xfrm xmlns:a="http://schemas.openxmlformats.org/drawingml/2006/main">
          <a:off x="1139705" y="2590800"/>
          <a:ext cx="2666968" cy="2946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0.28612</cdr:x>
      <cdr:y>0.87935</cdr:y>
    </cdr:from>
    <cdr:to>
      <cdr:x>0.81317</cdr:x>
      <cdr:y>0.9494</cdr:y>
    </cdr:to>
    <cdr:sp macro="" textlink="">
      <cdr:nvSpPr>
        <cdr:cNvPr id="3" name="TextBox 2">
          <a:extLst xmlns:a="http://schemas.openxmlformats.org/drawingml/2006/main">
            <a:ext uri="{FF2B5EF4-FFF2-40B4-BE49-F238E27FC236}">
              <a16:creationId xmlns:a16="http://schemas.microsoft.com/office/drawing/2014/main" id="{A507ABD6-4BB2-F1C0-EF9C-DC2EDD14DEF2}"/>
            </a:ext>
          </a:extLst>
        </cdr:cNvPr>
        <cdr:cNvSpPr txBox="1"/>
      </cdr:nvSpPr>
      <cdr:spPr>
        <a:xfrm xmlns:a="http://schemas.openxmlformats.org/drawingml/2006/main">
          <a:off x="1447800" y="2740792"/>
          <a:ext cx="2666968" cy="2183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GF 1	S&amp;P LGIP Index</a:t>
          </a:r>
        </a:p>
      </cdr:txBody>
    </cdr:sp>
  </cdr:relSizeAnchor>
  <cdr:relSizeAnchor xmlns:cdr="http://schemas.openxmlformats.org/drawingml/2006/chartDrawing">
    <cdr:from>
      <cdr:x>0.65476</cdr:x>
      <cdr:y>0.92208</cdr:y>
    </cdr:from>
    <cdr:to>
      <cdr:x>0.74513</cdr:x>
      <cdr:y>0.92208</cdr:y>
    </cdr:to>
    <cdr:cxnSp macro="">
      <cdr:nvCxnSpPr>
        <cdr:cNvPr id="5" name="Straight Connector 4">
          <a:extLst xmlns:a="http://schemas.openxmlformats.org/drawingml/2006/main">
            <a:ext uri="{FF2B5EF4-FFF2-40B4-BE49-F238E27FC236}">
              <a16:creationId xmlns:a16="http://schemas.microsoft.com/office/drawing/2014/main" id="{440E702E-989F-7284-5956-8ABF3381529F}"/>
            </a:ext>
          </a:extLst>
        </cdr:cNvPr>
        <cdr:cNvCxnSpPr/>
      </cdr:nvCxnSpPr>
      <cdr:spPr>
        <a:xfrm xmlns:a="http://schemas.openxmlformats.org/drawingml/2006/main">
          <a:off x="3352800" y="2830197"/>
          <a:ext cx="462752" cy="0"/>
        </a:xfrm>
        <a:prstGeom xmlns:a="http://schemas.openxmlformats.org/drawingml/2006/main" prst="line">
          <a:avLst/>
        </a:prstGeom>
      </cdr:spPr>
      <cdr:style>
        <a:lnRef xmlns:a="http://schemas.openxmlformats.org/drawingml/2006/main" idx="2">
          <a:schemeClr val="accent2"/>
        </a:lnRef>
        <a:fillRef xmlns:a="http://schemas.openxmlformats.org/drawingml/2006/main" idx="0">
          <a:schemeClr val="accent2"/>
        </a:fillRef>
        <a:effectRef xmlns:a="http://schemas.openxmlformats.org/drawingml/2006/main" idx="1">
          <a:schemeClr val="accent2"/>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77739" cy="469424"/>
          </a:xfrm>
          <a:prstGeom prst="rect">
            <a:avLst/>
          </a:prstGeom>
        </p:spPr>
        <p:txBody>
          <a:bodyPr vert="horz" lIns="93689" tIns="46847" rIns="93689" bIns="46847" rtlCol="0"/>
          <a:lstStyle>
            <a:lvl1pPr algn="l">
              <a:defRPr sz="1200"/>
            </a:lvl1pPr>
          </a:lstStyle>
          <a:p>
            <a:endParaRPr lang="en-US" dirty="0"/>
          </a:p>
        </p:txBody>
      </p:sp>
      <p:sp>
        <p:nvSpPr>
          <p:cNvPr id="3" name="Date Placeholder 2"/>
          <p:cNvSpPr>
            <a:spLocks noGrp="1"/>
          </p:cNvSpPr>
          <p:nvPr>
            <p:ph type="dt" idx="1"/>
          </p:nvPr>
        </p:nvSpPr>
        <p:spPr>
          <a:xfrm>
            <a:off x="4023093" y="2"/>
            <a:ext cx="3077739" cy="469424"/>
          </a:xfrm>
          <a:prstGeom prst="rect">
            <a:avLst/>
          </a:prstGeom>
        </p:spPr>
        <p:txBody>
          <a:bodyPr vert="horz" lIns="93689" tIns="46847" rIns="93689" bIns="46847" rtlCol="0"/>
          <a:lstStyle>
            <a:lvl1pPr algn="r">
              <a:defRPr sz="1200"/>
            </a:lvl1pPr>
          </a:lstStyle>
          <a:p>
            <a:fld id="{E43C76D7-2D94-4EAB-BDF5-41D9FA2DD992}" type="datetimeFigureOut">
              <a:rPr lang="en-US" smtClean="0"/>
              <a:t>6/5/2026</a:t>
            </a:fld>
            <a:endParaRPr lang="en-US" dirty="0"/>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3689" tIns="46847" rIns="93689" bIns="46847" rtlCol="0" anchor="ctr"/>
          <a:lstStyle/>
          <a:p>
            <a:endParaRPr lang="en-US" dirty="0"/>
          </a:p>
        </p:txBody>
      </p:sp>
      <p:sp>
        <p:nvSpPr>
          <p:cNvPr id="5" name="Notes Placeholder 4"/>
          <p:cNvSpPr>
            <a:spLocks noGrp="1"/>
          </p:cNvSpPr>
          <p:nvPr>
            <p:ph type="body" sz="quarter" idx="3"/>
          </p:nvPr>
        </p:nvSpPr>
        <p:spPr>
          <a:xfrm>
            <a:off x="710248" y="4459529"/>
            <a:ext cx="5681980" cy="4224814"/>
          </a:xfrm>
          <a:prstGeom prst="rect">
            <a:avLst/>
          </a:prstGeom>
        </p:spPr>
        <p:txBody>
          <a:bodyPr vert="horz" lIns="93689" tIns="46847" rIns="93689" bIns="468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4"/>
            <a:ext cx="3077739" cy="469424"/>
          </a:xfrm>
          <a:prstGeom prst="rect">
            <a:avLst/>
          </a:prstGeom>
        </p:spPr>
        <p:txBody>
          <a:bodyPr vert="horz" lIns="93689" tIns="46847" rIns="93689" bIns="4684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4"/>
            <a:ext cx="3077739" cy="469424"/>
          </a:xfrm>
          <a:prstGeom prst="rect">
            <a:avLst/>
          </a:prstGeom>
        </p:spPr>
        <p:txBody>
          <a:bodyPr vert="horz" lIns="93689" tIns="46847" rIns="93689" bIns="46847" rtlCol="0" anchor="b"/>
          <a:lstStyle>
            <a:lvl1pPr algn="r">
              <a:defRPr sz="1200"/>
            </a:lvl1pPr>
          </a:lstStyle>
          <a:p>
            <a:fld id="{072926DE-333E-46A9-9D80-1F04C6B99C25}" type="slidenum">
              <a:rPr lang="en-US" smtClean="0"/>
              <a:t>‹#›</a:t>
            </a:fld>
            <a:endParaRPr lang="en-US" dirty="0"/>
          </a:p>
        </p:txBody>
      </p:sp>
    </p:spTree>
    <p:extLst>
      <p:ext uri="{BB962C8B-B14F-4D97-AF65-F5344CB8AC3E}">
        <p14:creationId xmlns:p14="http://schemas.microsoft.com/office/powerpoint/2010/main" val="890187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2926DE-333E-46A9-9D80-1F04C6B99C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7297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2926DE-333E-46A9-9D80-1F04C6B99C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7879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3309029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2916901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502397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223705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2897337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1445858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2811566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3773907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4156519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2819135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557AB3-9797-4CEC-B0BC-2617AFF82EEC}" type="datetimeFigureOut">
              <a:rPr lang="en-US" smtClean="0"/>
              <a:t>6/5/2026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450091-141C-48B6-9295-4C1FC2EE2DCA}" type="slidenum">
              <a:rPr lang="en-US" smtClean="0"/>
              <a:t>‹#›</a:t>
            </a:fld>
            <a:endParaRPr lang="en-US" dirty="0"/>
          </a:p>
        </p:txBody>
      </p:sp>
    </p:spTree>
    <p:extLst>
      <p:ext uri="{BB962C8B-B14F-4D97-AF65-F5344CB8AC3E}">
        <p14:creationId xmlns:p14="http://schemas.microsoft.com/office/powerpoint/2010/main" val="1249127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557AB3-9797-4CEC-B0BC-2617AFF82EEC}" type="datetimeFigureOut">
              <a:rPr lang="en-US" smtClean="0"/>
              <a:t>6/5/2026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50091-141C-48B6-9295-4C1FC2EE2DCA}" type="slidenum">
              <a:rPr lang="en-US" smtClean="0"/>
              <a:t>‹#›</a:t>
            </a:fld>
            <a:endParaRPr lang="en-US" dirty="0"/>
          </a:p>
        </p:txBody>
      </p:sp>
    </p:spTree>
    <p:extLst>
      <p:ext uri="{BB962C8B-B14F-4D97-AF65-F5344CB8AC3E}">
        <p14:creationId xmlns:p14="http://schemas.microsoft.com/office/powerpoint/2010/main" val="2542036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st.georgia.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hyperlink" Target="mailto:Jon.Perregaux@treasury.ga.gov" TargetMode="External"/><Relationship Id="rId4" Type="http://schemas.openxmlformats.org/officeDocument/2006/relationships/hyperlink" Target="https://ost.georgia.gov/gf1-holdings-repor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685800"/>
          </a:xfrm>
        </p:spPr>
        <p:txBody>
          <a:bodyPr>
            <a:normAutofit/>
          </a:bodyPr>
          <a:lstStyle/>
          <a:p>
            <a:r>
              <a:rPr lang="en-US" sz="3200" dirty="0">
                <a:solidFill>
                  <a:srgbClr val="0070C0"/>
                </a:solidFill>
                <a:latin typeface="Georgia" pitchFamily="18" charset="0"/>
              </a:rPr>
              <a:t>Georgia Fund 1 (GF1)</a:t>
            </a:r>
          </a:p>
        </p:txBody>
      </p:sp>
      <p:sp>
        <p:nvSpPr>
          <p:cNvPr id="15" name="TextBox 14"/>
          <p:cNvSpPr txBox="1"/>
          <p:nvPr/>
        </p:nvSpPr>
        <p:spPr>
          <a:xfrm>
            <a:off x="152400" y="564571"/>
            <a:ext cx="8839200" cy="3539430"/>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O.C.G.A. § 36-83-1 to </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 36-83-8 authorizes Georgia local governments and other eligible entities to invest funds in Georgia Fund 1 (“GF1”). GF1 is managed in trust by the Office of the State Treasurer.</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Eligible participants must complete a resolution authorizing investments to participate in the pool. The resolution and other documents can be found on our website at </a:t>
            </a:r>
            <a:r>
              <a:rPr kumimoji="0" lang="en-US" sz="1600" b="0" i="0" u="none" strike="noStrike" kern="1200" cap="none" spc="0" normalizeH="0" baseline="0" noProof="0" dirty="0">
                <a:ln>
                  <a:noFill/>
                </a:ln>
                <a:solidFill>
                  <a:srgbClr val="1F497D">
                    <a:lumMod val="60000"/>
                    <a:lumOff val="40000"/>
                  </a:srgbClr>
                </a:solidFill>
                <a:effectLst/>
                <a:uLnTx/>
                <a:uFillTx/>
                <a:latin typeface="Georgia" pitchFamily="18" charset="0"/>
                <a:ea typeface="+mn-ea"/>
                <a:cs typeface="+mn-cs"/>
                <a:hlinkClick r:id="rId3"/>
              </a:rPr>
              <a:t>ost.georgia.gov</a:t>
            </a:r>
            <a:endParaRPr kumimoji="0" lang="en-US" sz="1600" b="0" i="0" u="none" strike="noStrike" kern="1200" cap="none" spc="0" normalizeH="0" baseline="0" noProof="0" dirty="0">
              <a:ln>
                <a:noFill/>
              </a:ln>
              <a:solidFill>
                <a:srgbClr val="1F497D">
                  <a:lumMod val="60000"/>
                  <a:lumOff val="40000"/>
                </a:srgbClr>
              </a:solidFill>
              <a:effectLst/>
              <a:uLnTx/>
              <a:uFillTx/>
              <a:latin typeface="Georgia" pitchFamily="18"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GF1 is managed to maintain a constant net asset value (NAV) of $1.00.</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Yield is calculated on an actual/365-day basis net of administrative fee</a:t>
            </a:r>
            <a:r>
              <a:rPr kumimoji="0" lang="en-US" sz="1600" b="0" i="0" u="none" strike="noStrike" kern="1200" cap="none" spc="0" normalizeH="0" baseline="30000" noProof="0" dirty="0">
                <a:ln>
                  <a:noFill/>
                </a:ln>
                <a:solidFill>
                  <a:prstClr val="black"/>
                </a:solidFill>
                <a:effectLst/>
                <a:uLnTx/>
                <a:uFillTx/>
                <a:latin typeface="Georgia" pitchFamily="18" charset="0"/>
                <a:ea typeface="+mn-ea"/>
                <a:cs typeface="+mn-cs"/>
              </a:rPr>
              <a:t>(1)</a:t>
            </a: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GF1 is rated AAAf/S1 by Fitch.</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For the month of</a:t>
            </a:r>
            <a:r>
              <a:rPr lang="en-US" sz="1600" dirty="0">
                <a:solidFill>
                  <a:prstClr val="black"/>
                </a:solidFill>
                <a:latin typeface="Georgia" pitchFamily="18" charset="0"/>
              </a:rPr>
              <a:t> May 2026</a:t>
            </a: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 GF1 participants earned 3.65%</a:t>
            </a:r>
            <a:r>
              <a:rPr kumimoji="0" lang="en-US" sz="1600" b="0" i="0" u="none" strike="noStrike" kern="1200" cap="none" spc="0" normalizeH="0" baseline="30000" noProof="0" dirty="0">
                <a:ln>
                  <a:noFill/>
                </a:ln>
                <a:solidFill>
                  <a:prstClr val="black"/>
                </a:solidFill>
                <a:effectLst/>
                <a:uLnTx/>
                <a:uFillTx/>
                <a:latin typeface="Georgia" pitchFamily="18" charset="0"/>
                <a:ea typeface="+mn-ea"/>
                <a:cs typeface="+mn-cs"/>
              </a:rPr>
              <a:t>(2)</a:t>
            </a: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a:t>
            </a:r>
          </a:p>
          <a:p>
            <a:pPr marL="285750" lvl="0" indent="-285750" algn="just">
              <a:buFont typeface="Arial" pitchFamily="34" charset="0"/>
              <a:buChar char="•"/>
              <a:defRPr/>
            </a:pP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As of </a:t>
            </a:r>
            <a:r>
              <a:rPr lang="en-US" sz="1600" dirty="0">
                <a:solidFill>
                  <a:prstClr val="black"/>
                </a:solidFill>
                <a:latin typeface="Georgia" pitchFamily="18" charset="0"/>
              </a:rPr>
              <a:t>May 31, 2026</a:t>
            </a: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 GF1 assets were $36.4 billion.  </a:t>
            </a:r>
          </a:p>
          <a:p>
            <a:pPr marL="285750" lvl="0" indent="-285750" algn="just">
              <a:buFont typeface="Arial" pitchFamily="34" charset="0"/>
              <a:buChar char="•"/>
              <a:defRPr/>
            </a:pP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As of </a:t>
            </a:r>
            <a:r>
              <a:rPr lang="en-US" sz="1600" dirty="0">
                <a:solidFill>
                  <a:prstClr val="black"/>
                </a:solidFill>
                <a:latin typeface="Georgia" pitchFamily="18" charset="0"/>
              </a:rPr>
              <a:t>May 31, 2026</a:t>
            </a:r>
            <a:r>
              <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rPr>
              <a:t>, the weighted average maturity (WAM) was 50 days.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Georgia" pitchFamily="18" charset="0"/>
              <a:ea typeface="+mn-ea"/>
              <a:cs typeface="+mn-cs"/>
            </a:endParaRPr>
          </a:p>
        </p:txBody>
      </p:sp>
      <p:graphicFrame>
        <p:nvGraphicFramePr>
          <p:cNvPr id="8" name="Chart 7"/>
          <p:cNvGraphicFramePr>
            <a:graphicFrameLocks noGrp="1"/>
          </p:cNvGraphicFramePr>
          <p:nvPr>
            <p:extLst>
              <p:ext uri="{D42A27DB-BD31-4B8C-83A1-F6EECF244321}">
                <p14:modId xmlns:p14="http://schemas.microsoft.com/office/powerpoint/2010/main" val="2249778648"/>
              </p:ext>
            </p:extLst>
          </p:nvPr>
        </p:nvGraphicFramePr>
        <p:xfrm>
          <a:off x="4710852" y="3918556"/>
          <a:ext cx="43434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a:graphicFrameLocks noGrp="1"/>
          </p:cNvGraphicFramePr>
          <p:nvPr>
            <p:extLst>
              <p:ext uri="{D42A27DB-BD31-4B8C-83A1-F6EECF244321}">
                <p14:modId xmlns:p14="http://schemas.microsoft.com/office/powerpoint/2010/main" val="2560379339"/>
              </p:ext>
            </p:extLst>
          </p:nvPr>
        </p:nvGraphicFramePr>
        <p:xfrm>
          <a:off x="62884" y="4007741"/>
          <a:ext cx="4634883" cy="2834639"/>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p:cNvSpPr txBox="1"/>
          <p:nvPr/>
        </p:nvSpPr>
        <p:spPr>
          <a:xfrm>
            <a:off x="333891" y="3699964"/>
            <a:ext cx="3810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Georgia" pitchFamily="18" charset="0"/>
                <a:ea typeface="+mn-ea"/>
                <a:cs typeface="+mn-cs"/>
              </a:rPr>
              <a:t>Portfolio Composition</a:t>
            </a:r>
          </a:p>
        </p:txBody>
      </p:sp>
      <p:sp>
        <p:nvSpPr>
          <p:cNvPr id="4" name="TextBox 3">
            <a:extLst>
              <a:ext uri="{FF2B5EF4-FFF2-40B4-BE49-F238E27FC236}">
                <a16:creationId xmlns:a16="http://schemas.microsoft.com/office/drawing/2014/main" id="{F6C15384-A7F0-46BC-8F55-A0BBF33F5E6E}"/>
              </a:ext>
            </a:extLst>
          </p:cNvPr>
          <p:cNvSpPr txBox="1"/>
          <p:nvPr/>
        </p:nvSpPr>
        <p:spPr>
          <a:xfrm>
            <a:off x="7223008" y="6568326"/>
            <a:ext cx="1858108"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June 2, 2026</a:t>
            </a:r>
          </a:p>
        </p:txBody>
      </p:sp>
      <p:sp>
        <p:nvSpPr>
          <p:cNvPr id="10" name="TextBox 9">
            <a:extLst>
              <a:ext uri="{FF2B5EF4-FFF2-40B4-BE49-F238E27FC236}">
                <a16:creationId xmlns:a16="http://schemas.microsoft.com/office/drawing/2014/main" id="{274CEA09-68A9-4D0D-8CBF-1F65D40CD75B}"/>
              </a:ext>
            </a:extLst>
          </p:cNvPr>
          <p:cNvSpPr txBox="1"/>
          <p:nvPr/>
        </p:nvSpPr>
        <p:spPr>
          <a:xfrm>
            <a:off x="5030492" y="3715583"/>
            <a:ext cx="3810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Georgia" pitchFamily="18" charset="0"/>
                <a:ea typeface="+mn-ea"/>
                <a:cs typeface="+mn-cs"/>
              </a:rPr>
              <a:t>Account Holder Distribution</a:t>
            </a:r>
          </a:p>
        </p:txBody>
      </p:sp>
      <p:sp>
        <p:nvSpPr>
          <p:cNvPr id="6" name="Footer Placeholder 5">
            <a:extLst>
              <a:ext uri="{FF2B5EF4-FFF2-40B4-BE49-F238E27FC236}">
                <a16:creationId xmlns:a16="http://schemas.microsoft.com/office/drawing/2014/main" id="{1A870A01-373C-4FE4-AE9F-19654C10E230}"/>
              </a:ext>
            </a:extLst>
          </p:cNvPr>
          <p:cNvSpPr>
            <a:spLocks noGrp="1"/>
          </p:cNvSpPr>
          <p:nvPr>
            <p:ph type="ftr" sz="quarter" idx="11"/>
          </p:nvPr>
        </p:nvSpPr>
        <p:spPr>
          <a:xfrm>
            <a:off x="13317" y="6629400"/>
            <a:ext cx="7961049" cy="2286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tint val="75000"/>
                  </a:prstClr>
                </a:solidFill>
                <a:effectLst/>
                <a:uLnTx/>
                <a:uFillTx/>
                <a:latin typeface="Georgia" panose="02040502050405020303" pitchFamily="18" charset="0"/>
                <a:ea typeface="+mn-ea"/>
                <a:cs typeface="+mn-cs"/>
              </a:rPr>
              <a:t>(1) Current administration fee is 5.5 basis-points. (2) Georgia Fund 1 Yield is calculated on an annualized basis.</a:t>
            </a:r>
          </a:p>
        </p:txBody>
      </p:sp>
      <p:graphicFrame>
        <p:nvGraphicFramePr>
          <p:cNvPr id="2" name="Chart 1">
            <a:extLst>
              <a:ext uri="{FF2B5EF4-FFF2-40B4-BE49-F238E27FC236}">
                <a16:creationId xmlns:a16="http://schemas.microsoft.com/office/drawing/2014/main" id="{2B847173-7543-838E-4416-589ED6EF083C}"/>
              </a:ext>
            </a:extLst>
          </p:cNvPr>
          <p:cNvGraphicFramePr>
            <a:graphicFrameLocks/>
          </p:cNvGraphicFramePr>
          <p:nvPr>
            <p:extLst>
              <p:ext uri="{D42A27DB-BD31-4B8C-83A1-F6EECF244321}">
                <p14:modId xmlns:p14="http://schemas.microsoft.com/office/powerpoint/2010/main" val="3421688313"/>
              </p:ext>
            </p:extLst>
          </p:nvPr>
        </p:nvGraphicFramePr>
        <p:xfrm>
          <a:off x="13317" y="3821193"/>
          <a:ext cx="4590830" cy="274575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517771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851322396"/>
              </p:ext>
            </p:extLst>
          </p:nvPr>
        </p:nvGraphicFramePr>
        <p:xfrm>
          <a:off x="140004" y="3089953"/>
          <a:ext cx="4519082" cy="374746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5077959" y="20579"/>
            <a:ext cx="3951391" cy="293926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Georgia" pitchFamily="18" charset="0"/>
                <a:ea typeface="+mn-ea"/>
                <a:cs typeface="+mn-cs"/>
              </a:rPr>
              <a:t>In The News:</a:t>
            </a:r>
            <a:r>
              <a:rPr kumimoji="0" lang="en-US" sz="1400" b="1" i="0" strike="noStrike" kern="1200" cap="none" spc="0" normalizeH="0" baseline="0" noProof="0" dirty="0">
                <a:ln>
                  <a:noFill/>
                </a:ln>
                <a:solidFill>
                  <a:prstClr val="black"/>
                </a:solidFill>
                <a:effectLst/>
                <a:uLnTx/>
                <a:uFillTx/>
                <a:latin typeface="Georgia" pitchFamily="18" charset="0"/>
                <a:ea typeface="+mn-ea"/>
                <a:cs typeface="+mn-cs"/>
              </a:rPr>
              <a:t>  </a:t>
            </a:r>
            <a:r>
              <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rPr>
              <a:t>Additional information on the Georgia Fund 1 (GF1) holdings can be found on the website at </a:t>
            </a:r>
            <a:r>
              <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hlinkClick r:id="rId4"/>
              </a:rPr>
              <a:t>https://ost.georgia.gov/gf1-holdings-reports</a:t>
            </a:r>
            <a:r>
              <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rPr>
              <a:t>.  Holdings are updated quarterly.  Other state portfolio holdings are listed on the website, as well.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n-cs"/>
              </a:rPr>
              <a:t>In order to initiate a deposit or withdrawal from a GF1 account, an authorized user must call our office or log on to the secure Internet Participant Access System (IPAS) before 2:00pm on the business day preceding the day you want funds transferred to or from your account.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rPr>
              <a:t>For GF1 investment related questions, please direct inquiries to Jon Perregaux, Senior Portfolio Manager, at  </a:t>
            </a:r>
            <a:r>
              <a:rPr kumimoji="0" lang="en-US" sz="1150" b="1" i="0" u="none" strike="noStrike" kern="1200" cap="none" spc="0" normalizeH="0" baseline="0" noProof="0" dirty="0">
                <a:ln>
                  <a:noFill/>
                </a:ln>
                <a:solidFill>
                  <a:prstClr val="black"/>
                </a:solidFill>
                <a:effectLst/>
                <a:uLnTx/>
                <a:uFillTx/>
                <a:latin typeface="Georgia" panose="02040502050405020303" pitchFamily="18" charset="0"/>
                <a:cs typeface="+mn-cs"/>
              </a:rPr>
              <a:t>404-232-1498</a:t>
            </a:r>
            <a:r>
              <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rPr>
              <a:t> or </a:t>
            </a:r>
            <a:r>
              <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hlinkClick r:id="rId5"/>
              </a:rPr>
              <a:t>Jon.Perregaux@treasury.ga.gov</a:t>
            </a:r>
            <a:r>
              <a:rPr kumimoji="0" lang="en-US" sz="1150" b="0" i="0" u="none" strike="noStrike" kern="1200" cap="none" spc="0" normalizeH="0" baseline="0" noProof="0" dirty="0">
                <a:ln>
                  <a:noFill/>
                </a:ln>
                <a:solidFill>
                  <a:prstClr val="black"/>
                </a:solidFill>
                <a:effectLst/>
                <a:uLnTx/>
                <a:uFillTx/>
                <a:latin typeface="Georgia" panose="02040502050405020303" pitchFamily="18" charset="0"/>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00" dirty="0">
              <a:solidFill>
                <a:prstClr val="black"/>
              </a:solidFill>
              <a:latin typeface="Georgia" panose="02040502050405020303" pitchFamily="18" charset="0"/>
            </a:endParaRPr>
          </a:p>
        </p:txBody>
      </p:sp>
      <p:graphicFrame>
        <p:nvGraphicFramePr>
          <p:cNvPr id="7" name="Chart 6">
            <a:extLst>
              <a:ext uri="{FF2B5EF4-FFF2-40B4-BE49-F238E27FC236}">
                <a16:creationId xmlns:a16="http://schemas.microsoft.com/office/drawing/2014/main" id="{6739EEE0-E85E-45AC-895D-CB60D830CB56}"/>
              </a:ext>
            </a:extLst>
          </p:cNvPr>
          <p:cNvGraphicFramePr/>
          <p:nvPr>
            <p:extLst>
              <p:ext uri="{D42A27DB-BD31-4B8C-83A1-F6EECF244321}">
                <p14:modId xmlns:p14="http://schemas.microsoft.com/office/powerpoint/2010/main" val="4035803402"/>
              </p:ext>
            </p:extLst>
          </p:nvPr>
        </p:nvGraphicFramePr>
        <p:xfrm>
          <a:off x="4651380" y="3663483"/>
          <a:ext cx="4343400"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4" name="Footer Placeholder 3">
            <a:extLst>
              <a:ext uri="{FF2B5EF4-FFF2-40B4-BE49-F238E27FC236}">
                <a16:creationId xmlns:a16="http://schemas.microsoft.com/office/drawing/2014/main" id="{80067664-8C62-4B6E-984B-1103785BDA35}"/>
              </a:ext>
            </a:extLst>
          </p:cNvPr>
          <p:cNvSpPr>
            <a:spLocks noGrp="1"/>
          </p:cNvSpPr>
          <p:nvPr>
            <p:ph type="ftr" sz="quarter" idx="11"/>
          </p:nvPr>
        </p:nvSpPr>
        <p:spPr>
          <a:xfrm>
            <a:off x="-10886" y="6640312"/>
            <a:ext cx="9014882" cy="2286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tint val="75000"/>
                  </a:prstClr>
                </a:solidFill>
                <a:effectLst/>
                <a:uLnTx/>
                <a:uFillTx/>
                <a:latin typeface="Georgia" panose="02040502050405020303" pitchFamily="18" charset="0"/>
                <a:ea typeface="+mn-ea"/>
                <a:cs typeface="+mn-cs"/>
              </a:rPr>
              <a:t>Georgia Fund 1 deposits are not guaranteed or insured by any bank, the FDIC, the Federal Reserve Board, the State of Georgia or any other agency.</a:t>
            </a:r>
          </a:p>
        </p:txBody>
      </p:sp>
      <p:graphicFrame>
        <p:nvGraphicFramePr>
          <p:cNvPr id="6" name="Chart 5">
            <a:extLst>
              <a:ext uri="{FF2B5EF4-FFF2-40B4-BE49-F238E27FC236}">
                <a16:creationId xmlns:a16="http://schemas.microsoft.com/office/drawing/2014/main" id="{9FF8D657-7441-9BBF-5584-994840E9DAB0}"/>
              </a:ext>
            </a:extLst>
          </p:cNvPr>
          <p:cNvGraphicFramePr/>
          <p:nvPr>
            <p:extLst>
              <p:ext uri="{D42A27DB-BD31-4B8C-83A1-F6EECF244321}">
                <p14:modId xmlns:p14="http://schemas.microsoft.com/office/powerpoint/2010/main" val="113642197"/>
              </p:ext>
            </p:extLst>
          </p:nvPr>
        </p:nvGraphicFramePr>
        <p:xfrm>
          <a:off x="0" y="20578"/>
          <a:ext cx="5120640" cy="3069375"/>
        </p:xfrm>
        <a:graphic>
          <a:graphicData uri="http://schemas.openxmlformats.org/drawingml/2006/chart">
            <c:chart xmlns:c="http://schemas.openxmlformats.org/drawingml/2006/chart" xmlns:r="http://schemas.openxmlformats.org/officeDocument/2006/relationships" r:id="rId7"/>
          </a:graphicData>
        </a:graphic>
      </p:graphicFrame>
      <p:cxnSp>
        <p:nvCxnSpPr>
          <p:cNvPr id="11" name="Straight Connector 10">
            <a:extLst>
              <a:ext uri="{FF2B5EF4-FFF2-40B4-BE49-F238E27FC236}">
                <a16:creationId xmlns:a16="http://schemas.microsoft.com/office/drawing/2014/main" id="{440E702E-989F-7284-5956-8ABF3381529F}"/>
              </a:ext>
            </a:extLst>
          </p:cNvPr>
          <p:cNvCxnSpPr/>
          <p:nvPr/>
        </p:nvCxnSpPr>
        <p:spPr>
          <a:xfrm>
            <a:off x="1828800" y="2850775"/>
            <a:ext cx="457200"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485C95D5-9F5F-79E3-A269-FABA5835AEB4}"/>
              </a:ext>
            </a:extLst>
          </p:cNvPr>
          <p:cNvSpPr txBox="1"/>
          <p:nvPr/>
        </p:nvSpPr>
        <p:spPr>
          <a:xfrm>
            <a:off x="5894181" y="3122077"/>
            <a:ext cx="2318946" cy="307777"/>
          </a:xfrm>
          <a:prstGeom prst="rect">
            <a:avLst/>
          </a:prstGeom>
          <a:noFill/>
        </p:spPr>
        <p:txBody>
          <a:bodyPr wrap="square" rtlCol="0">
            <a:spAutoFit/>
          </a:bodyPr>
          <a:lstStyle/>
          <a:p>
            <a:r>
              <a:rPr lang="en-US" sz="1400" b="1" u="sng" dirty="0">
                <a:latin typeface="Georgia" panose="02040502050405020303" pitchFamily="18" charset="0"/>
              </a:rPr>
              <a:t>Maturity Distribution</a:t>
            </a:r>
          </a:p>
        </p:txBody>
      </p:sp>
      <p:sp>
        <p:nvSpPr>
          <p:cNvPr id="9" name="TextBox 8">
            <a:extLst>
              <a:ext uri="{FF2B5EF4-FFF2-40B4-BE49-F238E27FC236}">
                <a16:creationId xmlns:a16="http://schemas.microsoft.com/office/drawing/2014/main" id="{5438D9B6-F9AA-775D-03C7-9E736A39494B}"/>
              </a:ext>
            </a:extLst>
          </p:cNvPr>
          <p:cNvSpPr txBox="1"/>
          <p:nvPr/>
        </p:nvSpPr>
        <p:spPr>
          <a:xfrm>
            <a:off x="7291551" y="6499580"/>
            <a:ext cx="1740368" cy="253916"/>
          </a:xfrm>
          <a:prstGeom prst="rect">
            <a:avLst/>
          </a:prstGeom>
          <a:noFill/>
        </p:spPr>
        <p:txBody>
          <a:bodyPr wrap="square">
            <a:spAutoFit/>
          </a:bodyPr>
          <a:lstStyle/>
          <a:p>
            <a:pPr lvl="0" algn="r">
              <a:defRPr/>
            </a:pPr>
            <a:r>
              <a:rPr lang="en-US" sz="1050" b="1" dirty="0">
                <a:solidFill>
                  <a:prstClr val="black"/>
                </a:solidFill>
                <a:latin typeface="Georgia" panose="02040502050405020303" pitchFamily="18" charset="0"/>
              </a:rPr>
              <a:t>June 2, 2026</a:t>
            </a:r>
          </a:p>
        </p:txBody>
      </p:sp>
    </p:spTree>
    <p:extLst>
      <p:ext uri="{BB962C8B-B14F-4D97-AF65-F5344CB8AC3E}">
        <p14:creationId xmlns:p14="http://schemas.microsoft.com/office/powerpoint/2010/main" val="104165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5C9867B348EB44A1A9498701113B22" ma:contentTypeVersion="16" ma:contentTypeDescription="Create a new document." ma:contentTypeScope="" ma:versionID="5d01c030096a7e4a985a7f3a4745bfb3">
  <xsd:schema xmlns:xsd="http://www.w3.org/2001/XMLSchema" xmlns:xs="http://www.w3.org/2001/XMLSchema" xmlns:p="http://schemas.microsoft.com/office/2006/metadata/properties" xmlns:ns2="11676cdf-49c8-41e0-ac7e-e39869e87dfd" xmlns:ns3="a39f962f-a2d0-40df-b1a6-16a0f67e774c" targetNamespace="http://schemas.microsoft.com/office/2006/metadata/properties" ma:root="true" ma:fieldsID="b5d85ee3e58cf11688fdca05caf6580d" ns2:_="" ns3:_="">
    <xsd:import namespace="11676cdf-49c8-41e0-ac7e-e39869e87dfd"/>
    <xsd:import namespace="a39f962f-a2d0-40df-b1a6-16a0f67e774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676cdf-49c8-41e0-ac7e-e39869e87d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80dcd8b-0124-41a9-b418-a63085b65399}" ma:internalName="TaxCatchAll" ma:showField="CatchAllData" ma:web="11676cdf-49c8-41e0-ac7e-e39869e87d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39f962f-a2d0-40df-b1a6-16a0f67e774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845fb43-b1bd-4ec5-86b9-357ff82608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39f962f-a2d0-40df-b1a6-16a0f67e774c">
      <Terms xmlns="http://schemas.microsoft.com/office/infopath/2007/PartnerControls"/>
    </lcf76f155ced4ddcb4097134ff3c332f>
    <TaxCatchAll xmlns="11676cdf-49c8-41e0-ac7e-e39869e87df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BF966F-9D67-4149-8EE2-EADA473A2A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676cdf-49c8-41e0-ac7e-e39869e87dfd"/>
    <ds:schemaRef ds:uri="a39f962f-a2d0-40df-b1a6-16a0f67e77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A5CC33-90C1-4374-B7A1-211ABDE0A0C6}">
  <ds:schemaRefs>
    <ds:schemaRef ds:uri="http://purl.org/dc/terms/"/>
    <ds:schemaRef ds:uri="http://schemas.openxmlformats.org/package/2006/metadata/core-properties"/>
    <ds:schemaRef ds:uri="http://schemas.microsoft.com/office/2006/documentManagement/types"/>
    <ds:schemaRef ds:uri="http://purl.org/dc/elements/1.1/"/>
    <ds:schemaRef ds:uri="a39f962f-a2d0-40df-b1a6-16a0f67e774c"/>
    <ds:schemaRef ds:uri="http://schemas.microsoft.com/office/2006/metadata/properties"/>
    <ds:schemaRef ds:uri="http://purl.org/dc/dcmitype/"/>
    <ds:schemaRef ds:uri="http://schemas.microsoft.com/office/infopath/2007/PartnerControls"/>
    <ds:schemaRef ds:uri="11676cdf-49c8-41e0-ac7e-e39869e87dfd"/>
    <ds:schemaRef ds:uri="http://www.w3.org/XML/1998/namespace"/>
  </ds:schemaRefs>
</ds:datastoreItem>
</file>

<file path=customXml/itemProps3.xml><?xml version="1.0" encoding="utf-8"?>
<ds:datastoreItem xmlns:ds="http://schemas.openxmlformats.org/officeDocument/2006/customXml" ds:itemID="{466864B5-D416-4DF7-9F0C-79F93F5ABE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43632</TotalTime>
  <Words>708</Words>
  <Application>Microsoft Office PowerPoint</Application>
  <PresentationFormat>On-screen Show (4:3)</PresentationFormat>
  <Paragraphs>54</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Georgia</vt:lpstr>
      <vt:lpstr>Times New Roman</vt:lpstr>
      <vt:lpstr>Office Theme</vt:lpstr>
      <vt:lpstr>Georgia Fund 1 (GF1)</vt:lpstr>
      <vt:lpstr>PowerPoint Presentation</vt:lpstr>
    </vt:vector>
  </TitlesOfParts>
  <Company>Georgia Office of Treasury and Fiscal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Georgia Fund 1</dc:title>
  <dc:creator>Glenn, Laura</dc:creator>
  <cp:lastModifiedBy>Jon Perregaux</cp:lastModifiedBy>
  <cp:revision>1339</cp:revision>
  <cp:lastPrinted>2020-12-10T20:19:52Z</cp:lastPrinted>
  <dcterms:created xsi:type="dcterms:W3CDTF">2012-10-10T14:07:08Z</dcterms:created>
  <dcterms:modified xsi:type="dcterms:W3CDTF">2026-06-05T21:00:33Z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0x010100275C9867B348EB44A1A9498701113B22</vt:lpwstr>
  </property>
  <property fmtid="{D5CDD505-2E9C-101B-9397-08002B2CF9AE}" pid="3" name="MSIP_Label_156482c9-f157-4dc5-90a8-bcdc35fe635a_Enabled">
    <vt:lpwstr>True</vt:lpwstr>
  </property>
  <property fmtid="{D5CDD505-2E9C-101B-9397-08002B2CF9AE}" pid="4" name="MSIP_Label_156482c9-f157-4dc5-90a8-bcdc35fe635a_SiteId">
    <vt:lpwstr>7df8af44-cefc-4a17-bec5-ad35b607979e</vt:lpwstr>
  </property>
  <property fmtid="{D5CDD505-2E9C-101B-9397-08002B2CF9AE}" pid="5" name="MSIP_Label_156482c9-f157-4dc5-90a8-bcdc35fe635a_Owner">
    <vt:lpwstr>laura.glenn@treasury.ga.gov</vt:lpwstr>
  </property>
  <property fmtid="{D5CDD505-2E9C-101B-9397-08002B2CF9AE}" pid="6" name="MSIP_Label_156482c9-f157-4dc5-90a8-bcdc35fe635a_SetDate">
    <vt:lpwstr>2019-08-27T16:29:54.4669330Z</vt:lpwstr>
  </property>
  <property fmtid="{D5CDD505-2E9C-101B-9397-08002B2CF9AE}" pid="7" name="MSIP_Label_156482c9-f157-4dc5-90a8-bcdc35fe635a_Name">
    <vt:lpwstr>General Restricted</vt:lpwstr>
  </property>
  <property fmtid="{D5CDD505-2E9C-101B-9397-08002B2CF9AE}" pid="8" name="MSIP_Label_156482c9-f157-4dc5-90a8-bcdc35fe635a_Application">
    <vt:lpwstr>Microsoft Azure Information Protection</vt:lpwstr>
  </property>
  <property fmtid="{D5CDD505-2E9C-101B-9397-08002B2CF9AE}" pid="9" name="MSIP_Label_156482c9-f157-4dc5-90a8-bcdc35fe635a_ActionId">
    <vt:lpwstr>d29e00a6-e5f2-4d2b-898e-acaa521cfa76</vt:lpwstr>
  </property>
  <property fmtid="{D5CDD505-2E9C-101B-9397-08002B2CF9AE}" pid="10" name="MSIP_Label_156482c9-f157-4dc5-90a8-bcdc35fe635a_Extended_MSFT_Method">
    <vt:lpwstr>Automatic</vt:lpwstr>
  </property>
  <property fmtid="{D5CDD505-2E9C-101B-9397-08002B2CF9AE}" pid="11" name="Sensitivity">
    <vt:lpwstr>General Restricted</vt:lpwstr>
  </property>
  <property fmtid="{D5CDD505-2E9C-101B-9397-08002B2CF9AE}" pid="12" name="MediaServiceImageTags">
    <vt:lpwstr/>
  </property>
</Properties>
</file>